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4" r:id="rId2"/>
    <p:sldId id="303" r:id="rId3"/>
    <p:sldId id="304" r:id="rId4"/>
    <p:sldId id="310" r:id="rId5"/>
    <p:sldId id="313" r:id="rId6"/>
    <p:sldId id="314" r:id="rId7"/>
    <p:sldId id="315" r:id="rId8"/>
    <p:sldId id="319" r:id="rId9"/>
    <p:sldId id="316" r:id="rId10"/>
    <p:sldId id="317" r:id="rId11"/>
    <p:sldId id="305" r:id="rId12"/>
    <p:sldId id="287" r:id="rId13"/>
    <p:sldId id="306" r:id="rId14"/>
    <p:sldId id="311" r:id="rId15"/>
    <p:sldId id="320" r:id="rId16"/>
    <p:sldId id="322" r:id="rId17"/>
    <p:sldId id="332" r:id="rId18"/>
    <p:sldId id="333" r:id="rId19"/>
    <p:sldId id="334" r:id="rId20"/>
    <p:sldId id="321" r:id="rId21"/>
    <p:sldId id="323" r:id="rId22"/>
    <p:sldId id="324" r:id="rId23"/>
    <p:sldId id="325" r:id="rId24"/>
    <p:sldId id="328" r:id="rId25"/>
    <p:sldId id="326" r:id="rId26"/>
    <p:sldId id="327" r:id="rId27"/>
    <p:sldId id="329" r:id="rId28"/>
    <p:sldId id="330" r:id="rId29"/>
    <p:sldId id="307" r:id="rId30"/>
    <p:sldId id="33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B521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8"/>
  </p:normalViewPr>
  <p:slideViewPr>
    <p:cSldViewPr snapToGrid="0" snapToObjects="1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6E31D-7AC0-461C-88D5-9323CF8F824D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A8729-5C52-4CE3-A22C-2872D2BD400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831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0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0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4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60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853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32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37FDA-BEE9-452D-89F1-0B6E0B908AD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1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01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7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53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79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002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88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360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18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725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7ACD7-A0F0-8546-ABAF-98A7D37AB8A9}" type="datetimeFigureOut">
              <a:rPr kumimoji="1" lang="zh-CN" altLang="en-US" smtClean="0"/>
              <a:pPr/>
              <a:t>2018/9/4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834A-F6A4-574A-A2D8-E2B7290928B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43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500688125.png" descr="500688125.png"/>
          <p:cNvPicPr>
            <a:picLocks noChangeAspect="1"/>
          </p:cNvPicPr>
          <p:nvPr/>
        </p:nvPicPr>
        <p:blipFill>
          <a:blip r:embed="rId2">
            <a:extLst/>
          </a:blip>
          <a:srcRect l="8359" t="249" r="3196" b="249"/>
          <a:stretch>
            <a:fillRect/>
          </a:stretch>
        </p:blipFill>
        <p:spPr>
          <a:xfrm>
            <a:off x="0" y="-8792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此处要填写标题"/>
          <p:cNvSpPr txBox="1"/>
          <p:nvPr/>
        </p:nvSpPr>
        <p:spPr>
          <a:xfrm>
            <a:off x="3712552" y="1540906"/>
            <a:ext cx="4456349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2000" b="0">
                <a:solidFill>
                  <a:srgbClr val="FFFFF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altLang="zh-CN" sz="4000" b="1" dirty="0" smtClean="0"/>
              <a:t>Hearts Agent </a:t>
            </a:r>
            <a:r>
              <a:rPr lang="zh-CN" altLang="en-US" sz="4000" b="1" dirty="0" smtClean="0"/>
              <a:t>设计</a:t>
            </a:r>
            <a:endParaRPr lang="zh-CN" altLang="en-US" sz="4000" b="1" dirty="0"/>
          </a:p>
        </p:txBody>
      </p:sp>
      <p:sp>
        <p:nvSpPr>
          <p:cNvPr id="122" name="2018用户兴趣建模大赛"/>
          <p:cNvSpPr txBox="1"/>
          <p:nvPr/>
        </p:nvSpPr>
        <p:spPr>
          <a:xfrm>
            <a:off x="4642293" y="3973740"/>
            <a:ext cx="259686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700" b="0" spc="1739">
                <a:solidFill>
                  <a:srgbClr val="FFFFFF"/>
                </a:solidFill>
                <a:latin typeface="PingFang-SC-Regular"/>
                <a:ea typeface="PingFang-SC-Regular"/>
                <a:cs typeface="PingFang-SC-Regular"/>
                <a:sym typeface="PingFang-SC-Regular"/>
              </a:defRPr>
            </a:lvl1pPr>
          </a:lstStyle>
          <a:p>
            <a:pPr indent="228600" algn="ctr"/>
            <a:r>
              <a:rPr lang="en-US" sz="2400" b="1" spc="800" dirty="0" smtClean="0">
                <a:latin typeface="Arial" panose="020B0604020202020204" pitchFamily="34" charset="0"/>
                <a:cs typeface="Arial" panose="020B0604020202020204" pitchFamily="34" charset="0"/>
              </a:rPr>
              <a:t>2018.9.12</a:t>
            </a:r>
            <a:endParaRPr sz="2400" b="1" spc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团队：COM战队"/>
          <p:cNvSpPr txBox="1"/>
          <p:nvPr/>
        </p:nvSpPr>
        <p:spPr>
          <a:xfrm>
            <a:off x="5366261" y="2893348"/>
            <a:ext cx="896079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b="0">
                <a:solidFill>
                  <a:srgbClr val="FFFFFF"/>
                </a:solidFill>
                <a:latin typeface="PingFang-SC-Regular"/>
                <a:ea typeface="PingFang-SC-Regular"/>
                <a:cs typeface="PingFang-SC-Regular"/>
                <a:sym typeface="PingFang-SC-Regular"/>
              </a:defRPr>
            </a:lvl1pPr>
          </a:lstStyle>
          <a:p>
            <a:pPr algn="ctr"/>
            <a:r>
              <a:rPr lang="zh-CN" altLang="en-US" sz="3200" b="1" dirty="0" smtClean="0"/>
              <a:t>张杰</a:t>
            </a:r>
            <a:endParaRPr sz="3200" b="1" dirty="0"/>
          </a:p>
        </p:txBody>
      </p:sp>
    </p:spTree>
    <p:extLst>
      <p:ext uri="{BB962C8B-B14F-4D97-AF65-F5344CB8AC3E}">
        <p14:creationId xmlns:p14="http://schemas.microsoft.com/office/powerpoint/2010/main" val="310156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7" y="98712"/>
            <a:ext cx="6456918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2.3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模型训练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&amp; 2.4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模型预测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3682" y="1038696"/>
            <a:ext cx="4990834" cy="1705662"/>
            <a:chOff x="543910" y="1490242"/>
            <a:chExt cx="9948599" cy="1705662"/>
          </a:xfrm>
        </p:grpSpPr>
        <p:sp>
          <p:nvSpPr>
            <p:cNvPr id="9" name="Rectangle 8"/>
            <p:cNvSpPr/>
            <p:nvPr/>
          </p:nvSpPr>
          <p:spPr>
            <a:xfrm>
              <a:off x="543910" y="2134075"/>
              <a:ext cx="9948598" cy="10618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2200" b="1" kern="2000" dirty="0" smtClean="0">
                  <a:solidFill>
                    <a:srgbClr val="000000"/>
                  </a:solidFill>
                  <a:latin typeface="Helvetica Neue"/>
                </a:rPr>
                <a:t> </a:t>
              </a:r>
              <a:r>
                <a:rPr lang="zh-CN" altLang="en-US" sz="2200" b="1" kern="2000" dirty="0" smtClean="0">
                  <a:solidFill>
                    <a:srgbClr val="000000"/>
                  </a:solidFill>
                  <a:latin typeface="Helvetica Neue"/>
                </a:rPr>
                <a:t>采用目前流行的</a:t>
              </a:r>
              <a:r>
                <a:rPr lang="en-US" altLang="zh-CN" sz="2200" b="1" kern="2000" dirty="0" smtClean="0">
                  <a:solidFill>
                    <a:srgbClr val="000000"/>
                  </a:solidFill>
                  <a:latin typeface="Helvetica Neue"/>
                </a:rPr>
                <a:t>5</a:t>
              </a:r>
              <a:r>
                <a:rPr lang="zh-CN" altLang="en-US" sz="2200" b="1" kern="2000" dirty="0" smtClean="0">
                  <a:solidFill>
                    <a:srgbClr val="000000"/>
                  </a:solidFill>
                  <a:latin typeface="Helvetica Neue"/>
                </a:rPr>
                <a:t>折交叉训练法</a:t>
              </a:r>
              <a:endParaRPr lang="en-US" altLang="zh-CN" sz="2200" b="1" i="1" kern="2000" dirty="0" smtClean="0">
                <a:solidFill>
                  <a:srgbClr val="FF0000"/>
                </a:solidFill>
                <a:latin typeface="Helvetica Neue"/>
              </a:endParaRPr>
            </a:p>
            <a:p>
              <a:pPr marL="457200" indent="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kern="2000" dirty="0" smtClean="0">
                  <a:solidFill>
                    <a:srgbClr val="000000"/>
                  </a:solidFill>
                  <a:latin typeface="Helvetica Neue"/>
                </a:rPr>
                <a:t>5</a:t>
              </a:r>
              <a:r>
                <a:rPr lang="zh-CN" altLang="en-US" sz="2000" b="1" kern="2000" dirty="0" smtClean="0">
                  <a:solidFill>
                    <a:srgbClr val="000000"/>
                  </a:solidFill>
                  <a:latin typeface="Helvetica Neue"/>
                </a:rPr>
                <a:t>个</a:t>
              </a:r>
              <a:r>
                <a:rPr lang="en-US" altLang="zh-CN" sz="2000" b="1" kern="2000" dirty="0" smtClean="0">
                  <a:solidFill>
                    <a:srgbClr val="000000"/>
                  </a:solidFill>
                  <a:latin typeface="Helvetica Neue"/>
                </a:rPr>
                <a:t>LGB</a:t>
              </a:r>
              <a:r>
                <a:rPr lang="zh-CN" altLang="en-US" sz="2000" b="1" kern="2000" dirty="0" smtClean="0">
                  <a:solidFill>
                    <a:srgbClr val="000000"/>
                  </a:solidFill>
                  <a:latin typeface="Helvetica Neue"/>
                </a:rPr>
                <a:t>模型</a:t>
              </a:r>
              <a:endParaRPr lang="zh-CN" altLang="en-US" sz="2200" b="1" i="0" kern="200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3911" y="1490242"/>
              <a:ext cx="9948598" cy="6578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kern="2000" dirty="0" smtClean="0">
                  <a:solidFill>
                    <a:srgbClr val="000000"/>
                  </a:solidFill>
                  <a:latin typeface="Helvetica Neue"/>
                </a:rPr>
                <a:t>模型训练</a:t>
              </a:r>
              <a:endParaRPr lang="zh-CN" altLang="en-US" sz="2800" b="1" i="0" kern="200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4615" y="1038696"/>
            <a:ext cx="5336932" cy="1705662"/>
            <a:chOff x="543910" y="1490242"/>
            <a:chExt cx="9948599" cy="1705662"/>
          </a:xfrm>
        </p:grpSpPr>
        <p:sp>
          <p:nvSpPr>
            <p:cNvPr id="12" name="Rectangle 11"/>
            <p:cNvSpPr/>
            <p:nvPr/>
          </p:nvSpPr>
          <p:spPr>
            <a:xfrm>
              <a:off x="543910" y="2134075"/>
              <a:ext cx="9948597" cy="10618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2200" b="1" kern="2000" dirty="0" smtClean="0">
                  <a:solidFill>
                    <a:srgbClr val="000000"/>
                  </a:solidFill>
                  <a:latin typeface="Helvetica Neue"/>
                </a:rPr>
                <a:t> </a:t>
              </a:r>
              <a:r>
                <a:rPr lang="en-US" altLang="zh-CN" sz="2200" b="1" kern="2000" dirty="0" smtClean="0">
                  <a:solidFill>
                    <a:srgbClr val="000000"/>
                  </a:solidFill>
                  <a:latin typeface="Helvetica Neue"/>
                </a:rPr>
                <a:t>5</a:t>
              </a:r>
              <a:r>
                <a:rPr lang="zh-CN" altLang="en-US" sz="2200" b="1" kern="2000" dirty="0" smtClean="0">
                  <a:solidFill>
                    <a:srgbClr val="000000"/>
                  </a:solidFill>
                  <a:latin typeface="Helvetica Neue"/>
                </a:rPr>
                <a:t>个模型分别预测</a:t>
              </a:r>
              <a:endParaRPr lang="en-US" altLang="zh-CN" sz="2200" b="1" i="1" kern="2000" dirty="0" smtClean="0">
                <a:solidFill>
                  <a:srgbClr val="FF0000"/>
                </a:solidFill>
                <a:latin typeface="Helvetica Neue"/>
              </a:endParaRPr>
            </a:p>
            <a:p>
              <a:pPr marL="457200" indent="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2000" dirty="0" smtClean="0">
                  <a:solidFill>
                    <a:srgbClr val="000000"/>
                  </a:solidFill>
                  <a:latin typeface="Helvetica Neue"/>
                </a:rPr>
                <a:t>取</a:t>
              </a:r>
              <a:r>
                <a:rPr lang="zh-CN" altLang="en-US" sz="2000" b="1" i="1" kern="2000" dirty="0" smtClean="0">
                  <a:solidFill>
                    <a:srgbClr val="FF0000"/>
                  </a:solidFill>
                  <a:latin typeface="Helvetica Neue"/>
                </a:rPr>
                <a:t>最大值</a:t>
              </a:r>
              <a:r>
                <a:rPr lang="zh-CN" altLang="en-US" sz="2000" b="1" kern="2000" dirty="0" smtClean="0">
                  <a:solidFill>
                    <a:srgbClr val="000000"/>
                  </a:solidFill>
                  <a:latin typeface="Helvetica Neue"/>
                </a:rPr>
                <a:t>作为最终收全红概率</a:t>
              </a:r>
              <a:r>
                <a:rPr lang="en-US" altLang="zh-CN" sz="2000" b="1" kern="2000" dirty="0" smtClean="0">
                  <a:solidFill>
                    <a:srgbClr val="00B050"/>
                  </a:solidFill>
                  <a:latin typeface="Helvetica Neue"/>
                </a:rPr>
                <a:t>(</a:t>
              </a:r>
              <a:r>
                <a:rPr lang="zh-CN" altLang="en-US" sz="2000" b="1" kern="2000" dirty="0" smtClean="0">
                  <a:solidFill>
                    <a:srgbClr val="00B050"/>
                  </a:solidFill>
                  <a:latin typeface="Helvetica Neue"/>
                </a:rPr>
                <a:t>经验</a:t>
              </a:r>
              <a:r>
                <a:rPr lang="en-US" altLang="zh-CN" sz="2000" b="1" kern="2000" dirty="0" smtClean="0">
                  <a:solidFill>
                    <a:srgbClr val="00B050"/>
                  </a:solidFill>
                  <a:latin typeface="Helvetica Neue"/>
                </a:rPr>
                <a:t>)</a:t>
              </a:r>
              <a:endParaRPr lang="zh-CN" altLang="en-US" sz="2200" b="1" i="0" kern="2000" dirty="0">
                <a:solidFill>
                  <a:srgbClr val="00B050"/>
                </a:solidFill>
                <a:effectLst/>
                <a:latin typeface="Helvetica Neue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3911" y="1490242"/>
              <a:ext cx="9948598" cy="6578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kern="2000" dirty="0" smtClean="0">
                  <a:solidFill>
                    <a:srgbClr val="000000"/>
                  </a:solidFill>
                  <a:latin typeface="Helvetica Neue"/>
                </a:rPr>
                <a:t>模型预测</a:t>
              </a:r>
              <a:endParaRPr lang="zh-CN" altLang="en-US" sz="2800" b="1" i="0" kern="200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29653"/>
              </p:ext>
            </p:extLst>
          </p:nvPr>
        </p:nvGraphicFramePr>
        <p:xfrm>
          <a:off x="1047873" y="3043968"/>
          <a:ext cx="10093294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1482">
                  <a:extLst>
                    <a:ext uri="{9D8B030D-6E8A-4147-A177-3AD203B41FA5}">
                      <a16:colId xmlns:a16="http://schemas.microsoft.com/office/drawing/2014/main" val="2136521638"/>
                    </a:ext>
                  </a:extLst>
                </a:gridCol>
                <a:gridCol w="2841812">
                  <a:extLst>
                    <a:ext uri="{9D8B030D-6E8A-4147-A177-3AD203B41FA5}">
                      <a16:colId xmlns:a16="http://schemas.microsoft.com/office/drawing/2014/main" val="1828994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手牌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收全红的概率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131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'Jc','Qc','Kc','Ac', 'As','Js', 'Qs',  'Ks', 'Qd', 'Kd','Jd', 'Kh', 'Ah' 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 0.9748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err="1" smtClean="0"/>
                        <a:t>Jc</a:t>
                      </a:r>
                      <a:r>
                        <a:rPr lang="en-US" altLang="zh-CN" b="1" dirty="0" smtClean="0"/>
                        <a:t>','</a:t>
                      </a:r>
                      <a:r>
                        <a:rPr lang="en-US" altLang="zh-CN" b="1" dirty="0" err="1" smtClean="0"/>
                        <a:t>Qc','Kc','Ac</a:t>
                      </a:r>
                      <a:r>
                        <a:rPr lang="en-US" altLang="zh-CN" b="1" dirty="0" smtClean="0"/>
                        <a:t>', 'As','</a:t>
                      </a:r>
                      <a:r>
                        <a:rPr lang="en-US" altLang="zh-CN" b="1" dirty="0" err="1" smtClean="0"/>
                        <a:t>Js</a:t>
                      </a:r>
                      <a:r>
                        <a:rPr lang="en-US" altLang="zh-CN" b="1" dirty="0" smtClean="0"/>
                        <a:t>', 'Qs',  'Ks', '</a:t>
                      </a:r>
                      <a:r>
                        <a:rPr lang="en-US" altLang="zh-CN" b="1" dirty="0" err="1" smtClean="0"/>
                        <a:t>Qd</a:t>
                      </a:r>
                      <a:r>
                        <a:rPr lang="en-US" altLang="zh-CN" b="1" dirty="0" smtClean="0"/>
                        <a:t>', '</a:t>
                      </a:r>
                      <a:r>
                        <a:rPr lang="en-US" altLang="zh-CN" b="1" dirty="0" err="1" smtClean="0"/>
                        <a:t>Kd</a:t>
                      </a:r>
                      <a:r>
                        <a:rPr lang="en-US" altLang="zh-CN" b="1" dirty="0" smtClean="0"/>
                        <a:t>','Ad', '</a:t>
                      </a:r>
                      <a:r>
                        <a:rPr lang="en-US" altLang="zh-CN" b="1" dirty="0" err="1" smtClean="0"/>
                        <a:t>Kh</a:t>
                      </a:r>
                      <a:r>
                        <a:rPr lang="en-US" altLang="zh-CN" b="1" dirty="0" smtClean="0"/>
                        <a:t>', 'Ah'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 0.8851</a:t>
                      </a:r>
                      <a:endParaRPr lang="zh-CN" alt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88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err="1" smtClean="0"/>
                        <a:t>Qc</a:t>
                      </a:r>
                      <a:r>
                        <a:rPr lang="en-US" altLang="zh-CN" b="1" dirty="0" err="1" smtClean="0"/>
                        <a:t>','</a:t>
                      </a:r>
                      <a:r>
                        <a:rPr lang="en-US" altLang="zh-CN" b="1" dirty="0" err="1" smtClean="0"/>
                        <a:t>Ks</a:t>
                      </a:r>
                      <a:r>
                        <a:rPr lang="en-US" altLang="zh-CN" b="1" dirty="0" err="1" smtClean="0"/>
                        <a:t>'</a:t>
                      </a:r>
                      <a:r>
                        <a:rPr lang="en-US" altLang="zh-CN" b="1" dirty="0" err="1" smtClean="0"/>
                        <a:t>,</a:t>
                      </a:r>
                      <a:r>
                        <a:rPr lang="en-US" altLang="zh-CN" b="1" dirty="0" err="1" smtClean="0"/>
                        <a:t>'</a:t>
                      </a:r>
                      <a:r>
                        <a:rPr lang="en-US" altLang="zh-CN" b="1" dirty="0" err="1" smtClean="0"/>
                        <a:t>As</a:t>
                      </a:r>
                      <a:r>
                        <a:rPr lang="en-US" altLang="zh-CN" b="1" dirty="0" err="1" smtClean="0"/>
                        <a:t>'</a:t>
                      </a:r>
                      <a:r>
                        <a:rPr lang="en-US" altLang="zh-CN" b="1" dirty="0" err="1" smtClean="0"/>
                        <a:t>,</a:t>
                      </a:r>
                      <a:r>
                        <a:rPr lang="en-US" altLang="zh-CN" b="1" dirty="0" err="1" smtClean="0"/>
                        <a:t>'</a:t>
                      </a:r>
                      <a:r>
                        <a:rPr lang="en-US" altLang="zh-CN" b="1" dirty="0" err="1" smtClean="0"/>
                        <a:t>Qs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, 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err="1" smtClean="0"/>
                        <a:t>Js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, 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err="1" smtClean="0"/>
                        <a:t>Jd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, 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Ac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, 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Ad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, 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err="1" smtClean="0"/>
                        <a:t>Qh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, 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Ac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, 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err="1" smtClean="0"/>
                        <a:t>Kd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, </a:t>
                      </a:r>
                      <a:r>
                        <a:rPr lang="en-US" altLang="zh-CN" b="1" dirty="0" smtClean="0"/>
                        <a:t>'</a:t>
                      </a:r>
                      <a:r>
                        <a:rPr lang="en-US" altLang="zh-CN" b="1" dirty="0" smtClean="0"/>
                        <a:t>Tc</a:t>
                      </a:r>
                      <a:r>
                        <a:rPr lang="en-US" altLang="zh-CN" b="1" dirty="0" smtClean="0"/>
                        <a:t>' ,'</a:t>
                      </a:r>
                      <a:r>
                        <a:rPr lang="en-US" altLang="zh-CN" b="1" dirty="0" smtClean="0"/>
                        <a:t>9c</a:t>
                      </a:r>
                      <a:r>
                        <a:rPr lang="en-US" altLang="zh-CN" b="1" dirty="0" smtClean="0"/>
                        <a:t>'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 0.1569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3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 …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 …</a:t>
                      </a:r>
                      <a:endParaRPr lang="zh-CN" alt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91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 …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 …</a:t>
                      </a:r>
                      <a:endParaRPr lang="zh-CN" alt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54155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54897" y="6341373"/>
            <a:ext cx="562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Code:</a:t>
            </a:r>
            <a:r>
              <a:rPr lang="zh-CN" altLang="en-US" dirty="0" smtClean="0"/>
              <a:t>D</a:t>
            </a:r>
            <a:r>
              <a:rPr lang="zh-CN" altLang="en-US" dirty="0"/>
              <a:t>ata_Collection(Shooting_Or_Not</a:t>
            </a:r>
            <a:r>
              <a:rPr lang="zh-CN" altLang="en-US" dirty="0" smtClean="0"/>
              <a:t>)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68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992EA5-B0E5-45E5-93F7-B7D5AAEF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11">
            <a:extLst>
              <a:ext uri="{FF2B5EF4-FFF2-40B4-BE49-F238E27FC236}">
                <a16:creationId xmlns:a16="http://schemas.microsoft.com/office/drawing/2014/main" id="{325EED8F-329E-4200-B102-9FBCC6A14572}"/>
              </a:ext>
            </a:extLst>
          </p:cNvPr>
          <p:cNvGrpSpPr/>
          <p:nvPr/>
        </p:nvGrpSpPr>
        <p:grpSpPr>
          <a:xfrm>
            <a:off x="3868615" y="2417041"/>
            <a:ext cx="4839737" cy="917891"/>
            <a:chOff x="7474081" y="2014411"/>
            <a:chExt cx="3858719" cy="750389"/>
          </a:xfrm>
        </p:grpSpPr>
        <p:sp>
          <p:nvSpPr>
            <p:cNvPr id="30" name="Rounded Rectangle 8">
              <a:extLst>
                <a:ext uri="{FF2B5EF4-FFF2-40B4-BE49-F238E27FC236}">
                  <a16:creationId xmlns:a16="http://schemas.microsoft.com/office/drawing/2014/main" id="{32C56A99-14E1-416C-A3AA-E62D6122C5AF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3</a:t>
              </a:r>
              <a:endParaRPr lang="en-US" sz="400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5D0A56F0-F3AF-45D4-8791-CC5D6CC5C531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传 牌</a:t>
              </a:r>
              <a:endParaRPr lang="en-US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2" name="Title 3">
              <a:extLst>
                <a:ext uri="{FF2B5EF4-FFF2-40B4-BE49-F238E27FC236}">
                  <a16:creationId xmlns:a16="http://schemas.microsoft.com/office/drawing/2014/main" id="{54A8E7D1-5F50-4220-B81B-6823D30B2A7F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2000" b="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Pass Cards</a:t>
              </a:r>
              <a:endParaRPr lang="en-US" sz="20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4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7" y="98712"/>
            <a:ext cx="4170919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传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牌（规则）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8347" y="860712"/>
            <a:ext cx="11516294" cy="53553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高概率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收全红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1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如果某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一花色的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牌个数大于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于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9,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保留该花色所有牌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对所有其他牌从小到大排序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取最小的三个</a:t>
            </a: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2. 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其他情况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所有牌排序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取最小的三个传出</a:t>
            </a: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低概率收全红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1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.传猪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.1 有黑桃Q的情况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.1.1 如果黑桃Q在手上，并且小于黑桃Q的个数不足3张,则我们传Qs，然后依次将大于Qs的牌传出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.2 如果没有黑桃Q，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.2.1 没有黑桃Q，如果有Ks或者As，则我们将其传出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.2.2 其他情况，我们不传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2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.如果存在草花2,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.1 草花个数少于等于3，则由小到大传,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.2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草花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牌多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大于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4)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，不传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3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.如果牌没有传完，</a:t>
            </a:r>
            <a:endParaRPr kumimoji="0" lang="zh-CN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.1 我们按下面的顺序进行处理 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[红心，草花，方块，黑桃]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由大到小传牌['A', 'K','Q','J','T','9',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'8','7','6','5','4']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347" y="6386743"/>
            <a:ext cx="5830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F</a:t>
            </a:r>
            <a:r>
              <a:rPr lang="zh-CN" altLang="en-US" dirty="0"/>
              <a:t>ull_Information_and_DQN_Train(With Random AI</a:t>
            </a:r>
            <a:r>
              <a:rPr lang="zh-CN" altLang="en-US" dirty="0" smtClean="0"/>
              <a:t>)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7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992EA5-B0E5-45E5-93F7-B7D5AAEF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11">
            <a:extLst>
              <a:ext uri="{FF2B5EF4-FFF2-40B4-BE49-F238E27FC236}">
                <a16:creationId xmlns:a16="http://schemas.microsoft.com/office/drawing/2014/main" id="{325EED8F-329E-4200-B102-9FBCC6A14572}"/>
              </a:ext>
            </a:extLst>
          </p:cNvPr>
          <p:cNvGrpSpPr/>
          <p:nvPr/>
        </p:nvGrpSpPr>
        <p:grpSpPr>
          <a:xfrm>
            <a:off x="2795953" y="2563019"/>
            <a:ext cx="7746023" cy="917891"/>
            <a:chOff x="7474081" y="2014411"/>
            <a:chExt cx="6175899" cy="750389"/>
          </a:xfrm>
        </p:grpSpPr>
        <p:sp>
          <p:nvSpPr>
            <p:cNvPr id="30" name="Rounded Rectangle 8">
              <a:extLst>
                <a:ext uri="{FF2B5EF4-FFF2-40B4-BE49-F238E27FC236}">
                  <a16:creationId xmlns:a16="http://schemas.microsoft.com/office/drawing/2014/main" id="{32C56A99-14E1-416C-A3AA-E62D6122C5AF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4</a:t>
              </a:r>
              <a:endParaRPr lang="en-US" sz="400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5D0A56F0-F3AF-45D4-8791-CC5D6CC5C531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527834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是否暴露</a:t>
              </a:r>
              <a:r>
                <a:rPr lang="en-US" altLang="zh-CN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A?</a:t>
              </a:r>
              <a:endParaRPr lang="en-US" altLang="zh-CN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2" name="Title 3">
              <a:extLst>
                <a:ext uri="{FF2B5EF4-FFF2-40B4-BE49-F238E27FC236}">
                  <a16:creationId xmlns:a16="http://schemas.microsoft.com/office/drawing/2014/main" id="{54A8E7D1-5F50-4220-B81B-6823D30B2A7F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2000" b="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Expose A or Not?</a:t>
              </a:r>
              <a:endParaRPr lang="en-US" altLang="zh-CN" sz="20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09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7" y="98712"/>
            <a:ext cx="4170919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传牌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4" name="Rectangle 51"/>
          <p:cNvSpPr>
            <a:spLocks noChangeArrowheads="1"/>
          </p:cNvSpPr>
          <p:nvPr/>
        </p:nvSpPr>
        <p:spPr bwMode="auto">
          <a:xfrm>
            <a:off x="2279237" y="1690241"/>
            <a:ext cx="7086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否暴露</a:t>
            </a:r>
            <a:r>
              <a:rPr lang="en-US" altLang="zh-CN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A?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95157" y="2979214"/>
            <a:ext cx="3068900" cy="2060574"/>
            <a:chOff x="4795157" y="2979214"/>
            <a:chExt cx="3068900" cy="2060574"/>
          </a:xfrm>
        </p:grpSpPr>
        <p:sp>
          <p:nvSpPr>
            <p:cNvPr id="12" name="Flowchart: Magnetic Disk 11"/>
            <p:cNvSpPr/>
            <p:nvPr/>
          </p:nvSpPr>
          <p:spPr>
            <a:xfrm>
              <a:off x="5813989" y="3004787"/>
              <a:ext cx="1835241" cy="868354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Low Probability</a:t>
              </a:r>
              <a:endParaRPr lang="zh-CN" altLang="en-US" b="1" dirty="0"/>
            </a:p>
          </p:txBody>
        </p:sp>
        <p:sp>
          <p:nvSpPr>
            <p:cNvPr id="15" name="Right Arrow 14"/>
            <p:cNvSpPr/>
            <p:nvPr/>
          </p:nvSpPr>
          <p:spPr>
            <a:xfrm rot="20457708">
              <a:off x="4795157" y="3367155"/>
              <a:ext cx="923571" cy="27464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ight Arrow 15"/>
            <p:cNvSpPr/>
            <p:nvPr/>
          </p:nvSpPr>
          <p:spPr>
            <a:xfrm rot="436644">
              <a:off x="4871197" y="4038666"/>
              <a:ext cx="886586" cy="27464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5822692" y="3961155"/>
              <a:ext cx="1872469" cy="845703"/>
            </a:xfrm>
            <a:prstGeom prst="flowChartMagneticDisk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High Probability</a:t>
              </a:r>
              <a:endParaRPr lang="zh-CN" altLang="en-US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17607" y="2979214"/>
              <a:ext cx="2346450" cy="20605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8016" y="3152638"/>
            <a:ext cx="4032615" cy="1283854"/>
            <a:chOff x="538016" y="3152638"/>
            <a:chExt cx="4032615" cy="1283854"/>
          </a:xfrm>
        </p:grpSpPr>
        <p:sp>
          <p:nvSpPr>
            <p:cNvPr id="11" name="Flowchart: Magnetic Disk 10"/>
            <p:cNvSpPr/>
            <p:nvPr/>
          </p:nvSpPr>
          <p:spPr>
            <a:xfrm>
              <a:off x="3656231" y="3152638"/>
              <a:ext cx="914400" cy="1283854"/>
            </a:xfrm>
            <a:prstGeom prst="flowChartMagneticDisk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Hand Cards</a:t>
              </a:r>
              <a:endParaRPr lang="zh-CN" altLang="en-US" b="1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8016" y="3327961"/>
              <a:ext cx="2872509" cy="890497"/>
              <a:chOff x="2535919" y="1141499"/>
              <a:chExt cx="2872509" cy="890497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2535919" y="1256142"/>
                <a:ext cx="1690255" cy="775854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/>
                  <a:t>Model</a:t>
                </a:r>
              </a:p>
              <a:p>
                <a:pPr algn="ctr"/>
                <a:r>
                  <a:rPr lang="en-US" altLang="zh-CN" b="1" dirty="0" smtClean="0"/>
                  <a:t>(</a:t>
                </a:r>
                <a:r>
                  <a:rPr lang="en-US" altLang="zh-CN" b="1" dirty="0" smtClean="0"/>
                  <a:t>From Step1</a:t>
                </a:r>
                <a:r>
                  <a:rPr lang="en-US" altLang="zh-CN" b="1" dirty="0" smtClean="0"/>
                  <a:t>)</a:t>
                </a:r>
                <a:endParaRPr lang="zh-CN" altLang="en-US" b="1" dirty="0"/>
              </a:p>
            </p:txBody>
          </p:sp>
          <p:sp>
            <p:nvSpPr>
              <p:cNvPr id="20" name="Right Arrow 19"/>
              <p:cNvSpPr/>
              <p:nvPr/>
            </p:nvSpPr>
            <p:spPr>
              <a:xfrm>
                <a:off x="4453002" y="1494119"/>
                <a:ext cx="955426" cy="27464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61164" y="1141499"/>
                <a:ext cx="858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Predict</a:t>
                </a:r>
                <a:endParaRPr lang="zh-CN" altLang="en-US" b="1" dirty="0"/>
              </a:p>
            </p:txBody>
          </p:sp>
        </p:grpSp>
      </p:grpSp>
      <p:sp>
        <p:nvSpPr>
          <p:cNvPr id="22" name="Right Arrow 21"/>
          <p:cNvSpPr/>
          <p:nvPr/>
        </p:nvSpPr>
        <p:spPr>
          <a:xfrm>
            <a:off x="8062505" y="3257049"/>
            <a:ext cx="923571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ight Arrow 22"/>
          <p:cNvSpPr/>
          <p:nvPr/>
        </p:nvSpPr>
        <p:spPr>
          <a:xfrm>
            <a:off x="8062505" y="4389021"/>
            <a:ext cx="923571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9302796" y="2940034"/>
            <a:ext cx="1690255" cy="7758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Not Expose </a:t>
            </a:r>
            <a:r>
              <a:rPr lang="en-US" altLang="zh-CN" b="1" dirty="0" smtClean="0"/>
              <a:t>A</a:t>
            </a:r>
            <a:endParaRPr lang="zh-CN" altLang="en-US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9302796" y="4267298"/>
            <a:ext cx="1690255" cy="7758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Expose A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6926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992EA5-B0E5-45E5-93F7-B7D5AAEF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11">
            <a:extLst>
              <a:ext uri="{FF2B5EF4-FFF2-40B4-BE49-F238E27FC236}">
                <a16:creationId xmlns:a16="http://schemas.microsoft.com/office/drawing/2014/main" id="{325EED8F-329E-4200-B102-9FBCC6A14572}"/>
              </a:ext>
            </a:extLst>
          </p:cNvPr>
          <p:cNvGrpSpPr/>
          <p:nvPr/>
        </p:nvGrpSpPr>
        <p:grpSpPr>
          <a:xfrm>
            <a:off x="3868615" y="2417041"/>
            <a:ext cx="4839737" cy="917891"/>
            <a:chOff x="7474081" y="2014411"/>
            <a:chExt cx="3858719" cy="750389"/>
          </a:xfrm>
        </p:grpSpPr>
        <p:sp>
          <p:nvSpPr>
            <p:cNvPr id="30" name="Rounded Rectangle 8">
              <a:extLst>
                <a:ext uri="{FF2B5EF4-FFF2-40B4-BE49-F238E27FC236}">
                  <a16:creationId xmlns:a16="http://schemas.microsoft.com/office/drawing/2014/main" id="{32C56A99-14E1-416C-A3AA-E62D6122C5AF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5</a:t>
              </a: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5D0A56F0-F3AF-45D4-8791-CC5D6CC5C531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打牌</a:t>
              </a:r>
              <a:r>
                <a:rPr lang="en-US" altLang="zh-CN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(13 </a:t>
              </a:r>
              <a:r>
                <a:rPr lang="zh-CN" altLang="en-US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轮</a:t>
              </a:r>
              <a:r>
                <a:rPr lang="en-US" altLang="zh-CN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)</a:t>
              </a:r>
              <a:endParaRPr lang="en-US" altLang="zh-CN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2" name="Title 3">
              <a:extLst>
                <a:ext uri="{FF2B5EF4-FFF2-40B4-BE49-F238E27FC236}">
                  <a16:creationId xmlns:a16="http://schemas.microsoft.com/office/drawing/2014/main" id="{54A8E7D1-5F50-4220-B81B-6823D30B2A7F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2000" b="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Cards Play</a:t>
              </a:r>
              <a:endParaRPr lang="en-US" sz="20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5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3880771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en-US" altLang="zh-CN" sz="3000" b="1" dirty="0" smtClean="0">
                <a:solidFill>
                  <a:schemeClr val="bg1"/>
                </a:solidFill>
              </a:rPr>
              <a:t>DQN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537475" y="2324305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25517" y="1006365"/>
            <a:ext cx="2123687" cy="2650588"/>
            <a:chOff x="4725517" y="1006365"/>
            <a:chExt cx="2123687" cy="2650588"/>
          </a:xfrm>
        </p:grpSpPr>
        <p:sp>
          <p:nvSpPr>
            <p:cNvPr id="22" name="TextBox 21"/>
            <p:cNvSpPr txBox="1"/>
            <p:nvPr/>
          </p:nvSpPr>
          <p:spPr>
            <a:xfrm>
              <a:off x="5154922" y="1006365"/>
              <a:ext cx="1010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 smtClean="0"/>
                <a:t>Q_Target</a:t>
              </a:r>
              <a:endParaRPr lang="zh-CN" altLang="en-US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5517" y="1496860"/>
              <a:ext cx="2123687" cy="2160093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356685" y="1013612"/>
            <a:ext cx="76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State</a:t>
            </a:r>
            <a:endParaRPr lang="zh-CN" alt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60" y="1812625"/>
            <a:ext cx="2901431" cy="1572644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6950222" y="2316612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498" y="1338644"/>
            <a:ext cx="3478834" cy="17389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354945" y="110127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Future Profit</a:t>
            </a:r>
            <a:endParaRPr lang="zh-CN" alt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96" y="792218"/>
            <a:ext cx="935191" cy="903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5517" y="4339929"/>
            <a:ext cx="2717216" cy="16827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59" y="4418540"/>
            <a:ext cx="2901431" cy="1572644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3441525" y="5098023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ight Arrow 28"/>
          <p:cNvSpPr/>
          <p:nvPr/>
        </p:nvSpPr>
        <p:spPr>
          <a:xfrm>
            <a:off x="7620075" y="5098023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4851" y="3827189"/>
            <a:ext cx="1440187" cy="9437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6645" y="3754076"/>
            <a:ext cx="1475687" cy="9403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7664" y="5235344"/>
            <a:ext cx="1475687" cy="9403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7408" y="5185442"/>
            <a:ext cx="1440187" cy="94379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615906" y="32453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Reward</a:t>
            </a:r>
            <a:endParaRPr lang="zh-CN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852430" y="325904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predict</a:t>
            </a:r>
            <a:endParaRPr lang="zh-CN" altLang="en-US" b="1" dirty="0"/>
          </a:p>
        </p:txBody>
      </p:sp>
      <p:sp>
        <p:nvSpPr>
          <p:cNvPr id="38" name="Right Arrow 37"/>
          <p:cNvSpPr/>
          <p:nvPr/>
        </p:nvSpPr>
        <p:spPr>
          <a:xfrm rot="10800000">
            <a:off x="7599945" y="4633664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21" grpId="0" animBg="1"/>
      <p:bldP spid="23" grpId="0"/>
      <p:bldP spid="28" grpId="0" animBg="1"/>
      <p:bldP spid="29" grpId="0" animBg="1"/>
      <p:bldP spid="36" grpId="0"/>
      <p:bldP spid="37" grpId="0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109371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 smtClean="0">
                <a:solidFill>
                  <a:schemeClr val="bg1"/>
                </a:solidFill>
              </a:rPr>
              <a:t>例子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:2048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4898" y="6396335"/>
            <a:ext cx="9613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https://github.com/navjindervirdee/2048-deep-reinforcement-learning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4" y="1005879"/>
            <a:ext cx="10314136" cy="479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109371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 smtClean="0">
                <a:solidFill>
                  <a:schemeClr val="bg1"/>
                </a:solidFill>
              </a:rPr>
              <a:t>例子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:2048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7" y="1321234"/>
            <a:ext cx="3149523" cy="40193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819" y="1356402"/>
            <a:ext cx="3832553" cy="39490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232" y="1329538"/>
            <a:ext cx="3466391" cy="394905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4898" y="6396335"/>
            <a:ext cx="9613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https://github.com/navjindervirdee/2048-deep-reinforcement-learning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7004" y="86110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前</a:t>
            </a:r>
            <a:r>
              <a:rPr lang="en-US" altLang="zh-CN" b="1" dirty="0" smtClean="0"/>
              <a:t>100</a:t>
            </a:r>
            <a:r>
              <a:rPr lang="zh-CN" altLang="en-US" b="1" dirty="0" smtClean="0"/>
              <a:t>轮</a:t>
            </a:r>
            <a:endParaRPr lang="zh-CN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33805" y="86110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20000</a:t>
            </a:r>
            <a:r>
              <a:rPr lang="zh-CN" altLang="en-US" b="1" dirty="0" smtClean="0"/>
              <a:t>轮</a:t>
            </a:r>
            <a:endParaRPr lang="zh-CN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369139" y="86110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50000</a:t>
            </a:r>
            <a:r>
              <a:rPr lang="zh-CN" altLang="en-US" b="1" dirty="0" smtClean="0"/>
              <a:t>轮</a:t>
            </a:r>
            <a:endParaRPr lang="zh-CN" alt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603131" y="1696393"/>
            <a:ext cx="694593" cy="341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4539212" y="1644640"/>
            <a:ext cx="1224146" cy="2734780"/>
            <a:chOff x="4539212" y="1644640"/>
            <a:chExt cx="1224146" cy="2734780"/>
          </a:xfrm>
        </p:grpSpPr>
        <p:sp>
          <p:nvSpPr>
            <p:cNvPr id="2" name="Rectangle 1"/>
            <p:cNvSpPr/>
            <p:nvPr/>
          </p:nvSpPr>
          <p:spPr>
            <a:xfrm>
              <a:off x="4721469" y="2989385"/>
              <a:ext cx="694593" cy="341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68765" y="1644640"/>
              <a:ext cx="694593" cy="341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39212" y="4037877"/>
              <a:ext cx="694593" cy="341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518130" y="1400287"/>
            <a:ext cx="919483" cy="3187665"/>
            <a:chOff x="9518130" y="1400287"/>
            <a:chExt cx="919483" cy="3187665"/>
          </a:xfrm>
        </p:grpSpPr>
        <p:sp>
          <p:nvSpPr>
            <p:cNvPr id="21" name="Rectangle 20"/>
            <p:cNvSpPr/>
            <p:nvPr/>
          </p:nvSpPr>
          <p:spPr>
            <a:xfrm>
              <a:off x="9518130" y="4246409"/>
              <a:ext cx="694593" cy="341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743019" y="2702588"/>
              <a:ext cx="694593" cy="341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743020" y="1400287"/>
              <a:ext cx="694593" cy="341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048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3170193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bg1"/>
                </a:solidFill>
              </a:rPr>
              <a:t>算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法尝试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8347" y="6386743"/>
            <a:ext cx="6580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1. Human-level control through Deep reinforcement learning,2015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47927" y="22231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20</a:t>
            </a:r>
            <a:r>
              <a:rPr lang="zh-CN" altLang="en-US" b="1" dirty="0" smtClean="0"/>
              <a:t>万轮</a:t>
            </a:r>
            <a:endParaRPr lang="zh-CN" alt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06951" y="1467553"/>
            <a:ext cx="9470638" cy="1283854"/>
            <a:chOff x="906951" y="1467553"/>
            <a:chExt cx="9470638" cy="1283854"/>
          </a:xfrm>
        </p:grpSpPr>
        <p:grpSp>
          <p:nvGrpSpPr>
            <p:cNvPr id="6" name="Group 5"/>
            <p:cNvGrpSpPr/>
            <p:nvPr/>
          </p:nvGrpSpPr>
          <p:grpSpPr>
            <a:xfrm>
              <a:off x="906951" y="1467553"/>
              <a:ext cx="5870450" cy="1283854"/>
              <a:chOff x="-11175" y="969816"/>
              <a:chExt cx="5419603" cy="1283854"/>
            </a:xfrm>
          </p:grpSpPr>
          <p:sp>
            <p:nvSpPr>
              <p:cNvPr id="2" name="Flowchart: Magnetic Disk 1"/>
              <p:cNvSpPr/>
              <p:nvPr/>
            </p:nvSpPr>
            <p:spPr>
              <a:xfrm>
                <a:off x="-11175" y="969816"/>
                <a:ext cx="1137271" cy="1283854"/>
              </a:xfrm>
              <a:prstGeom prst="flowChartMagneticDisk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/>
                  <a:t>3 Random AI</a:t>
                </a:r>
                <a:endParaRPr lang="zh-CN" altLang="en-US" b="1" dirty="0"/>
              </a:p>
            </p:txBody>
          </p:sp>
          <p:sp>
            <p:nvSpPr>
              <p:cNvPr id="4" name="Right Arrow 3"/>
              <p:cNvSpPr/>
              <p:nvPr/>
            </p:nvSpPr>
            <p:spPr>
              <a:xfrm>
                <a:off x="1353665" y="1479040"/>
                <a:ext cx="955426" cy="27464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535919" y="1256142"/>
                <a:ext cx="1690255" cy="775854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/>
                  <a:t>Incomplete Info DQN[1]</a:t>
                </a:r>
                <a:endParaRPr lang="zh-CN" altLang="en-US" b="1" dirty="0"/>
              </a:p>
            </p:txBody>
          </p:sp>
          <p:sp>
            <p:nvSpPr>
              <p:cNvPr id="10" name="Right Arrow 9"/>
              <p:cNvSpPr/>
              <p:nvPr/>
            </p:nvSpPr>
            <p:spPr>
              <a:xfrm>
                <a:off x="4453002" y="1494119"/>
                <a:ext cx="955426" cy="27464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367853" y="1141499"/>
                <a:ext cx="829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Training</a:t>
                </a:r>
                <a:endParaRPr lang="zh-CN" altLang="en-US" b="1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637934" y="1141499"/>
                <a:ext cx="544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Test</a:t>
                </a:r>
                <a:endParaRPr lang="zh-CN" altLang="en-US" b="1" dirty="0"/>
              </a:p>
            </p:txBody>
          </p:sp>
        </p:grpSp>
        <p:sp>
          <p:nvSpPr>
            <p:cNvPr id="32" name="Rounded Rectangle 31"/>
            <p:cNvSpPr/>
            <p:nvPr/>
          </p:nvSpPr>
          <p:spPr>
            <a:xfrm>
              <a:off x="7023099" y="1726171"/>
              <a:ext cx="2152634" cy="77585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Play like Random</a:t>
              </a:r>
              <a:endParaRPr lang="zh-CN" altLang="en-US" b="1" dirty="0"/>
            </a:p>
          </p:txBody>
        </p:sp>
        <p:sp>
          <p:nvSpPr>
            <p:cNvPr id="7" name="Multiply 6"/>
            <p:cNvSpPr/>
            <p:nvPr/>
          </p:nvSpPr>
          <p:spPr>
            <a:xfrm>
              <a:off x="9463189" y="1615333"/>
              <a:ext cx="914400" cy="91440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06951" y="3028122"/>
            <a:ext cx="9470638" cy="1283854"/>
            <a:chOff x="906951" y="1467553"/>
            <a:chExt cx="9470638" cy="1283854"/>
          </a:xfrm>
        </p:grpSpPr>
        <p:grpSp>
          <p:nvGrpSpPr>
            <p:cNvPr id="35" name="Group 34"/>
            <p:cNvGrpSpPr/>
            <p:nvPr/>
          </p:nvGrpSpPr>
          <p:grpSpPr>
            <a:xfrm>
              <a:off x="906951" y="1467553"/>
              <a:ext cx="5870450" cy="1283854"/>
              <a:chOff x="-11175" y="969816"/>
              <a:chExt cx="5419603" cy="1283854"/>
            </a:xfrm>
          </p:grpSpPr>
          <p:sp>
            <p:nvSpPr>
              <p:cNvPr id="38" name="Flowchart: Magnetic Disk 37"/>
              <p:cNvSpPr/>
              <p:nvPr/>
            </p:nvSpPr>
            <p:spPr>
              <a:xfrm>
                <a:off x="-11175" y="969816"/>
                <a:ext cx="1137271" cy="1283854"/>
              </a:xfrm>
              <a:prstGeom prst="flowChartMagneticDisk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/>
                  <a:t>3 Random AI</a:t>
                </a:r>
                <a:endParaRPr lang="zh-CN" altLang="en-US" b="1" dirty="0"/>
              </a:p>
            </p:txBody>
          </p:sp>
          <p:sp>
            <p:nvSpPr>
              <p:cNvPr id="39" name="Right Arrow 38"/>
              <p:cNvSpPr/>
              <p:nvPr/>
            </p:nvSpPr>
            <p:spPr>
              <a:xfrm>
                <a:off x="1353665" y="1479040"/>
                <a:ext cx="955426" cy="27464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535919" y="1256142"/>
                <a:ext cx="1690255" cy="775854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/>
                  <a:t>Complete Info DQN[1]</a:t>
                </a:r>
                <a:endParaRPr lang="zh-CN" altLang="en-US" b="1" dirty="0"/>
              </a:p>
            </p:txBody>
          </p:sp>
          <p:sp>
            <p:nvSpPr>
              <p:cNvPr id="41" name="Right Arrow 40"/>
              <p:cNvSpPr/>
              <p:nvPr/>
            </p:nvSpPr>
            <p:spPr>
              <a:xfrm>
                <a:off x="4453002" y="1494119"/>
                <a:ext cx="955426" cy="27464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67853" y="1141499"/>
                <a:ext cx="829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Training</a:t>
                </a:r>
                <a:endParaRPr lang="zh-CN" altLang="en-US" b="1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37934" y="1141499"/>
                <a:ext cx="544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Test</a:t>
                </a:r>
                <a:endParaRPr lang="zh-CN" altLang="en-US" b="1" dirty="0"/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7023099" y="1726171"/>
              <a:ext cx="2152634" cy="77585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Play like Random</a:t>
              </a:r>
              <a:endParaRPr lang="zh-CN" altLang="en-US" b="1" dirty="0"/>
            </a:p>
          </p:txBody>
        </p:sp>
        <p:sp>
          <p:nvSpPr>
            <p:cNvPr id="37" name="Multiply 36"/>
            <p:cNvSpPr/>
            <p:nvPr/>
          </p:nvSpPr>
          <p:spPr>
            <a:xfrm>
              <a:off x="9463189" y="1615333"/>
              <a:ext cx="914400" cy="91440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06951" y="4706594"/>
            <a:ext cx="9715835" cy="1283854"/>
            <a:chOff x="906951" y="4706594"/>
            <a:chExt cx="9715835" cy="1283854"/>
          </a:xfrm>
        </p:grpSpPr>
        <p:grpSp>
          <p:nvGrpSpPr>
            <p:cNvPr id="44" name="Group 43"/>
            <p:cNvGrpSpPr/>
            <p:nvPr/>
          </p:nvGrpSpPr>
          <p:grpSpPr>
            <a:xfrm>
              <a:off x="906951" y="4706594"/>
              <a:ext cx="8268782" cy="1283854"/>
              <a:chOff x="906951" y="1467553"/>
              <a:chExt cx="8268782" cy="1283854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906951" y="1467553"/>
                <a:ext cx="5870450" cy="1283854"/>
                <a:chOff x="-11175" y="969816"/>
                <a:chExt cx="5419603" cy="1283854"/>
              </a:xfrm>
            </p:grpSpPr>
            <p:sp>
              <p:nvSpPr>
                <p:cNvPr id="48" name="Flowchart: Magnetic Disk 47"/>
                <p:cNvSpPr/>
                <p:nvPr/>
              </p:nvSpPr>
              <p:spPr>
                <a:xfrm>
                  <a:off x="-11175" y="969816"/>
                  <a:ext cx="1137271" cy="1283854"/>
                </a:xfrm>
                <a:prstGeom prst="flowChartMagneticDisk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/>
                    <a:t>3 Random AI</a:t>
                  </a:r>
                  <a:endParaRPr lang="zh-CN" altLang="en-US" b="1" dirty="0"/>
                </a:p>
              </p:txBody>
            </p:sp>
            <p:sp>
              <p:nvSpPr>
                <p:cNvPr id="49" name="Right Arrow 48"/>
                <p:cNvSpPr/>
                <p:nvPr/>
              </p:nvSpPr>
              <p:spPr>
                <a:xfrm>
                  <a:off x="1353665" y="1479040"/>
                  <a:ext cx="955426" cy="274642"/>
                </a:xfrm>
                <a:prstGeom prst="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2535919" y="1164447"/>
                  <a:ext cx="1690255" cy="997528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/>
                    <a:t>Complete Info DQN[1] + Fixed Card</a:t>
                  </a:r>
                  <a:endParaRPr lang="zh-CN" altLang="en-US" b="1" dirty="0"/>
                </a:p>
              </p:txBody>
            </p:sp>
            <p:sp>
              <p:nvSpPr>
                <p:cNvPr id="51" name="Right Arrow 50"/>
                <p:cNvSpPr/>
                <p:nvPr/>
              </p:nvSpPr>
              <p:spPr>
                <a:xfrm>
                  <a:off x="4453002" y="1494119"/>
                  <a:ext cx="955426" cy="274642"/>
                </a:xfrm>
                <a:prstGeom prst="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367853" y="1141499"/>
                  <a:ext cx="829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 smtClean="0"/>
                    <a:t>Training</a:t>
                  </a:r>
                  <a:endParaRPr lang="zh-CN" altLang="en-US" b="1" dirty="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4637934" y="1141499"/>
                  <a:ext cx="5441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 smtClean="0"/>
                    <a:t>Test</a:t>
                  </a:r>
                  <a:endParaRPr lang="zh-CN" altLang="en-US" b="1" dirty="0"/>
                </a:p>
              </p:txBody>
            </p:sp>
          </p:grpSp>
          <p:sp>
            <p:nvSpPr>
              <p:cNvPr id="46" name="Rounded Rectangle 45"/>
              <p:cNvSpPr/>
              <p:nvPr/>
            </p:nvSpPr>
            <p:spPr>
              <a:xfrm>
                <a:off x="7023099" y="1726171"/>
                <a:ext cx="2152634" cy="77585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/>
                  <a:t>Play like Random</a:t>
                </a:r>
                <a:endParaRPr lang="zh-CN" altLang="en-US" b="1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935" y="4706594"/>
              <a:ext cx="1201851" cy="1160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72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992EA5-B0E5-45E5-93F7-B7D5AAEF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ACD371-428A-44DF-9D56-9D0933FF9FFB}"/>
              </a:ext>
            </a:extLst>
          </p:cNvPr>
          <p:cNvGrpSpPr/>
          <p:nvPr/>
        </p:nvGrpSpPr>
        <p:grpSpPr>
          <a:xfrm>
            <a:off x="8287360" y="1486348"/>
            <a:ext cx="2944313" cy="3621505"/>
            <a:chOff x="8263492" y="1311444"/>
            <a:chExt cx="2944313" cy="362150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5CC0E2D-6DBA-470E-8833-E843A56217FD}"/>
                </a:ext>
              </a:extLst>
            </p:cNvPr>
            <p:cNvSpPr/>
            <p:nvPr/>
          </p:nvSpPr>
          <p:spPr>
            <a:xfrm>
              <a:off x="8330094" y="1311444"/>
              <a:ext cx="2877711" cy="3621505"/>
            </a:xfrm>
            <a:prstGeom prst="rect">
              <a:avLst/>
            </a:prstGeom>
            <a:noFill/>
            <a:ln>
              <a:gradFill flip="none" rotWithShape="1">
                <a:gsLst>
                  <a:gs pos="0">
                    <a:srgbClr val="AB442C"/>
                  </a:gs>
                  <a:gs pos="39000">
                    <a:srgbClr val="E5BE8B"/>
                  </a:gs>
                  <a:gs pos="69000">
                    <a:srgbClr val="90316F"/>
                  </a:gs>
                  <a:gs pos="100000">
                    <a:srgbClr val="2B8F9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131D655-40BD-41AE-85DA-281B931B693E}"/>
                </a:ext>
              </a:extLst>
            </p:cNvPr>
            <p:cNvCxnSpPr/>
            <p:nvPr/>
          </p:nvCxnSpPr>
          <p:spPr>
            <a:xfrm>
              <a:off x="8758991" y="2430380"/>
              <a:ext cx="2093494" cy="0"/>
            </a:xfrm>
            <a:prstGeom prst="line">
              <a:avLst/>
            </a:prstGeom>
            <a:ln>
              <a:solidFill>
                <a:srgbClr val="F6D8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592C578-AE95-4E23-8B1D-67968CB0AA49}"/>
                </a:ext>
              </a:extLst>
            </p:cNvPr>
            <p:cNvCxnSpPr/>
            <p:nvPr/>
          </p:nvCxnSpPr>
          <p:spPr>
            <a:xfrm>
              <a:off x="8744875" y="2835443"/>
              <a:ext cx="2093494" cy="0"/>
            </a:xfrm>
            <a:prstGeom prst="line">
              <a:avLst/>
            </a:prstGeom>
            <a:ln>
              <a:solidFill>
                <a:srgbClr val="F6D8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DE1ED53-768B-41AA-B792-0DE99C18FF59}"/>
                </a:ext>
              </a:extLst>
            </p:cNvPr>
            <p:cNvSpPr/>
            <p:nvPr/>
          </p:nvSpPr>
          <p:spPr>
            <a:xfrm rot="10800000">
              <a:off x="9629833" y="1809011"/>
              <a:ext cx="351809" cy="303283"/>
            </a:xfrm>
            <a:prstGeom prst="triangle">
              <a:avLst/>
            </a:prstGeom>
            <a:solidFill>
              <a:srgbClr val="CAB6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38D95AA-FBFD-4D17-814F-9D6FCA257EE1}"/>
                </a:ext>
              </a:extLst>
            </p:cNvPr>
            <p:cNvSpPr txBox="1"/>
            <p:nvPr/>
          </p:nvSpPr>
          <p:spPr>
            <a:xfrm>
              <a:off x="8622071" y="2395365"/>
              <a:ext cx="2216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rgbClr val="F6D88F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CONTENTS</a:t>
              </a:r>
              <a:endParaRPr lang="zh-CN" altLang="en-US" sz="28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E623B9A-AC4E-4F0C-BCB7-452EBAAB1FA0}"/>
                </a:ext>
              </a:extLst>
            </p:cNvPr>
            <p:cNvSpPr txBox="1"/>
            <p:nvPr/>
          </p:nvSpPr>
          <p:spPr>
            <a:xfrm>
              <a:off x="8263492" y="2835490"/>
              <a:ext cx="2877711" cy="1708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500" dirty="0">
                  <a:solidFill>
                    <a:srgbClr val="F6D88F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目录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6CA623E-6900-46B1-AF05-E4281B9DB07F}"/>
                </a:ext>
              </a:extLst>
            </p:cNvPr>
            <p:cNvSpPr txBox="1"/>
            <p:nvPr/>
          </p:nvSpPr>
          <p:spPr>
            <a:xfrm>
              <a:off x="8394147" y="4511957"/>
              <a:ext cx="2749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F6D88F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BUSINESS PLAN</a:t>
              </a:r>
              <a:endParaRPr lang="zh-CN" altLang="en-US" sz="1400" dirty="0">
                <a:solidFill>
                  <a:srgbClr val="F6D88F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29" name="Group 11">
            <a:extLst>
              <a:ext uri="{FF2B5EF4-FFF2-40B4-BE49-F238E27FC236}">
                <a16:creationId xmlns:a16="http://schemas.microsoft.com/office/drawing/2014/main" id="{325EED8F-329E-4200-B102-9FBCC6A14572}"/>
              </a:ext>
            </a:extLst>
          </p:cNvPr>
          <p:cNvGrpSpPr/>
          <p:nvPr/>
        </p:nvGrpSpPr>
        <p:grpSpPr>
          <a:xfrm>
            <a:off x="1534933" y="1091901"/>
            <a:ext cx="3858719" cy="750389"/>
            <a:chOff x="7474081" y="2014411"/>
            <a:chExt cx="3858719" cy="750389"/>
          </a:xfrm>
        </p:grpSpPr>
        <p:sp>
          <p:nvSpPr>
            <p:cNvPr id="30" name="Rounded Rectangle 8">
              <a:extLst>
                <a:ext uri="{FF2B5EF4-FFF2-40B4-BE49-F238E27FC236}">
                  <a16:creationId xmlns:a16="http://schemas.microsoft.com/office/drawing/2014/main" id="{32C56A99-14E1-416C-A3AA-E62D6122C5AF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1</a:t>
              </a:r>
              <a:endParaRPr lang="en-US" sz="105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5D0A56F0-F3AF-45D4-8791-CC5D6CC5C531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800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框架介绍</a:t>
              </a:r>
              <a:endParaRPr lang="en-US" sz="2800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2" name="Title 3">
              <a:extLst>
                <a:ext uri="{FF2B5EF4-FFF2-40B4-BE49-F238E27FC236}">
                  <a16:creationId xmlns:a16="http://schemas.microsoft.com/office/drawing/2014/main" id="{54A8E7D1-5F50-4220-B81B-6823D30B2A7F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1400" b="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Framework</a:t>
              </a:r>
              <a:endParaRPr lang="en-US" sz="14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1A694987-C732-402A-8C71-884B3481103A}"/>
              </a:ext>
            </a:extLst>
          </p:cNvPr>
          <p:cNvGrpSpPr/>
          <p:nvPr/>
        </p:nvGrpSpPr>
        <p:grpSpPr>
          <a:xfrm>
            <a:off x="1534933" y="2111901"/>
            <a:ext cx="3858719" cy="750389"/>
            <a:chOff x="7474081" y="2014411"/>
            <a:chExt cx="3858719" cy="750389"/>
          </a:xfrm>
        </p:grpSpPr>
        <p:sp>
          <p:nvSpPr>
            <p:cNvPr id="34" name="Rounded Rectangle 13">
              <a:extLst>
                <a:ext uri="{FF2B5EF4-FFF2-40B4-BE49-F238E27FC236}">
                  <a16:creationId xmlns:a16="http://schemas.microsoft.com/office/drawing/2014/main" id="{9612A1D8-EF28-4FB4-9516-E7490008E4C8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2</a:t>
              </a:r>
              <a:endParaRPr lang="en-US" sz="105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35" name="Title 3">
              <a:extLst>
                <a:ext uri="{FF2B5EF4-FFF2-40B4-BE49-F238E27FC236}">
                  <a16:creationId xmlns:a16="http://schemas.microsoft.com/office/drawing/2014/main" id="{3DCACDAD-DB4F-4EEE-BFBE-FAEADE7FACCF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800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收全红概率</a:t>
              </a:r>
              <a:endParaRPr lang="en-US" sz="2800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6" name="Title 3">
              <a:extLst>
                <a:ext uri="{FF2B5EF4-FFF2-40B4-BE49-F238E27FC236}">
                  <a16:creationId xmlns:a16="http://schemas.microsoft.com/office/drawing/2014/main" id="{88806DC2-B884-4C41-8E6B-F1C1CE17FE80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1400" b="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Probability for Shooting the Moon</a:t>
              </a:r>
              <a:endParaRPr lang="en-US" sz="14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3BE0B635-3D30-443E-A123-5D195636AC23}"/>
              </a:ext>
            </a:extLst>
          </p:cNvPr>
          <p:cNvGrpSpPr/>
          <p:nvPr/>
        </p:nvGrpSpPr>
        <p:grpSpPr>
          <a:xfrm>
            <a:off x="1534932" y="3131901"/>
            <a:ext cx="6139034" cy="750389"/>
            <a:chOff x="7474081" y="2014411"/>
            <a:chExt cx="3473927" cy="750389"/>
          </a:xfrm>
        </p:grpSpPr>
        <p:sp>
          <p:nvSpPr>
            <p:cNvPr id="38" name="Rounded Rectangle 17">
              <a:extLst>
                <a:ext uri="{FF2B5EF4-FFF2-40B4-BE49-F238E27FC236}">
                  <a16:creationId xmlns:a16="http://schemas.microsoft.com/office/drawing/2014/main" id="{C7782F48-1FCB-4CE4-926E-8D5C4FC18A51}"/>
                </a:ext>
              </a:extLst>
            </p:cNvPr>
            <p:cNvSpPr/>
            <p:nvPr/>
          </p:nvSpPr>
          <p:spPr>
            <a:xfrm>
              <a:off x="7474081" y="2014411"/>
              <a:ext cx="424626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3</a:t>
              </a:r>
              <a:endParaRPr lang="en-US" sz="105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39" name="Title 3">
              <a:extLst>
                <a:ext uri="{FF2B5EF4-FFF2-40B4-BE49-F238E27FC236}">
                  <a16:creationId xmlns:a16="http://schemas.microsoft.com/office/drawing/2014/main" id="{CD850F75-164F-4D32-8BD4-5616DE5ACC0E}"/>
                </a:ext>
              </a:extLst>
            </p:cNvPr>
            <p:cNvSpPr txBox="1">
              <a:spLocks/>
            </p:cNvSpPr>
            <p:nvPr/>
          </p:nvSpPr>
          <p:spPr>
            <a:xfrm>
              <a:off x="7986839" y="2126716"/>
              <a:ext cx="2956075" cy="29150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800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传牌</a:t>
              </a:r>
              <a:endParaRPr lang="en-US" altLang="zh-CN" sz="2800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40" name="Title 3">
              <a:extLst>
                <a:ext uri="{FF2B5EF4-FFF2-40B4-BE49-F238E27FC236}">
                  <a16:creationId xmlns:a16="http://schemas.microsoft.com/office/drawing/2014/main" id="{298DB49D-3F91-4981-9AD4-6076D68A0373}"/>
                </a:ext>
              </a:extLst>
            </p:cNvPr>
            <p:cNvSpPr txBox="1">
              <a:spLocks/>
            </p:cNvSpPr>
            <p:nvPr/>
          </p:nvSpPr>
          <p:spPr>
            <a:xfrm>
              <a:off x="7986839" y="2489203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1400" b="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Pass Cards</a:t>
              </a:r>
              <a:endParaRPr lang="en-US" altLang="zh-CN" sz="14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grpSp>
        <p:nvGrpSpPr>
          <p:cNvPr id="41" name="Group 20">
            <a:extLst>
              <a:ext uri="{FF2B5EF4-FFF2-40B4-BE49-F238E27FC236}">
                <a16:creationId xmlns:a16="http://schemas.microsoft.com/office/drawing/2014/main" id="{778DC9AF-3AA3-46B6-BFB1-507C60AED796}"/>
              </a:ext>
            </a:extLst>
          </p:cNvPr>
          <p:cNvGrpSpPr/>
          <p:nvPr/>
        </p:nvGrpSpPr>
        <p:grpSpPr>
          <a:xfrm>
            <a:off x="1534933" y="4151901"/>
            <a:ext cx="3858719" cy="750389"/>
            <a:chOff x="7474081" y="2014411"/>
            <a:chExt cx="3858719" cy="750389"/>
          </a:xfrm>
        </p:grpSpPr>
        <p:sp>
          <p:nvSpPr>
            <p:cNvPr id="42" name="Rounded Rectangle 21">
              <a:extLst>
                <a:ext uri="{FF2B5EF4-FFF2-40B4-BE49-F238E27FC236}">
                  <a16:creationId xmlns:a16="http://schemas.microsoft.com/office/drawing/2014/main" id="{4765D0A9-CE45-4BA0-9B8C-11E8F285A47E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4</a:t>
              </a:r>
              <a:endParaRPr lang="en-US" sz="105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43" name="Title 3">
              <a:extLst>
                <a:ext uri="{FF2B5EF4-FFF2-40B4-BE49-F238E27FC236}">
                  <a16:creationId xmlns:a16="http://schemas.microsoft.com/office/drawing/2014/main" id="{52586811-E6E6-4F9E-86A9-AD1660E4A317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800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是否暴露</a:t>
              </a:r>
              <a:r>
                <a:rPr lang="en-US" altLang="zh-CN" sz="2800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A</a:t>
              </a:r>
              <a:endParaRPr lang="en-US" altLang="zh-CN" sz="2800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44" name="Title 3">
              <a:extLst>
                <a:ext uri="{FF2B5EF4-FFF2-40B4-BE49-F238E27FC236}">
                  <a16:creationId xmlns:a16="http://schemas.microsoft.com/office/drawing/2014/main" id="{B511B42E-7859-4D28-9393-F83BEF6B58D6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1400" b="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Expose A or Not</a:t>
              </a:r>
              <a:endParaRPr lang="en-US" altLang="zh-CN" sz="14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:a16="http://schemas.microsoft.com/office/drawing/2014/main" id="{778DC9AF-3AA3-46B6-BFB1-507C60AED796}"/>
              </a:ext>
            </a:extLst>
          </p:cNvPr>
          <p:cNvGrpSpPr/>
          <p:nvPr/>
        </p:nvGrpSpPr>
        <p:grpSpPr>
          <a:xfrm>
            <a:off x="1534933" y="5171901"/>
            <a:ext cx="3858719" cy="750389"/>
            <a:chOff x="7474081" y="2014411"/>
            <a:chExt cx="3858719" cy="750389"/>
          </a:xfrm>
        </p:grpSpPr>
        <p:sp>
          <p:nvSpPr>
            <p:cNvPr id="28" name="Rounded Rectangle 21">
              <a:extLst>
                <a:ext uri="{FF2B5EF4-FFF2-40B4-BE49-F238E27FC236}">
                  <a16:creationId xmlns:a16="http://schemas.microsoft.com/office/drawing/2014/main" id="{4765D0A9-CE45-4BA0-9B8C-11E8F285A47E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5</a:t>
              </a:r>
              <a:endParaRPr lang="en-US" sz="105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52586811-E6E6-4F9E-86A9-AD1660E4A317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sz="2800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打牌</a:t>
              </a:r>
              <a:r>
                <a:rPr lang="en-US" altLang="zh-CN" sz="2800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(13 </a:t>
              </a:r>
              <a:r>
                <a:rPr lang="zh-CN" altLang="en-US" sz="2800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轮</a:t>
              </a:r>
              <a:r>
                <a:rPr lang="en-US" altLang="zh-CN" sz="2800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)</a:t>
              </a:r>
              <a:endParaRPr lang="en-US" sz="2800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46" name="Title 3">
              <a:extLst>
                <a:ext uri="{FF2B5EF4-FFF2-40B4-BE49-F238E27FC236}">
                  <a16:creationId xmlns:a16="http://schemas.microsoft.com/office/drawing/2014/main" id="{B511B42E-7859-4D28-9393-F83BEF6B58D6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1400" b="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Cards Play</a:t>
              </a:r>
              <a:endParaRPr lang="en-US" sz="14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2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109371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 smtClean="0">
                <a:solidFill>
                  <a:schemeClr val="bg1"/>
                </a:solidFill>
              </a:rPr>
              <a:t>算法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1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Incomplete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99280" y="37163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20</a:t>
            </a:r>
            <a:r>
              <a:rPr lang="zh-CN" altLang="en-US" b="1" dirty="0" smtClean="0"/>
              <a:t>万轮</a:t>
            </a:r>
            <a:endParaRPr lang="zh-CN" alt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074004" y="2932444"/>
            <a:ext cx="5870450" cy="1283854"/>
            <a:chOff x="-11175" y="969816"/>
            <a:chExt cx="5419603" cy="1283854"/>
          </a:xfrm>
        </p:grpSpPr>
        <p:sp>
          <p:nvSpPr>
            <p:cNvPr id="2" name="Flowchart: Magnetic Disk 1"/>
            <p:cNvSpPr/>
            <p:nvPr/>
          </p:nvSpPr>
          <p:spPr>
            <a:xfrm>
              <a:off x="-11175" y="969816"/>
              <a:ext cx="1137271" cy="1283854"/>
            </a:xfrm>
            <a:prstGeom prst="flowChartMagneticDisk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3 Random AI</a:t>
              </a:r>
              <a:endParaRPr lang="zh-CN" altLang="en-US" b="1" dirty="0"/>
            </a:p>
          </p:txBody>
        </p:sp>
        <p:sp>
          <p:nvSpPr>
            <p:cNvPr id="4" name="Right Arrow 3"/>
            <p:cNvSpPr/>
            <p:nvPr/>
          </p:nvSpPr>
          <p:spPr>
            <a:xfrm>
              <a:off x="1353665" y="1479040"/>
              <a:ext cx="955426" cy="27464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35919" y="1256142"/>
              <a:ext cx="1690255" cy="775854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Incomplete Info DQN[1]</a:t>
              </a:r>
              <a:endParaRPr lang="zh-CN" altLang="en-US" b="1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4453002" y="1494119"/>
              <a:ext cx="955426" cy="27464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67853" y="1141499"/>
              <a:ext cx="829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Training</a:t>
              </a:r>
              <a:endParaRPr lang="zh-CN" altLang="en-US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37934" y="1141499"/>
              <a:ext cx="544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Test</a:t>
              </a:r>
              <a:endParaRPr lang="zh-CN" altLang="en-US" b="1" dirty="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7190152" y="3191062"/>
            <a:ext cx="2152634" cy="7758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Play like Random</a:t>
            </a:r>
            <a:endParaRPr lang="zh-CN" altLang="en-US" b="1" dirty="0"/>
          </a:p>
        </p:txBody>
      </p:sp>
      <p:sp>
        <p:nvSpPr>
          <p:cNvPr id="7" name="Multiply 6"/>
          <p:cNvSpPr/>
          <p:nvPr/>
        </p:nvSpPr>
        <p:spPr>
          <a:xfrm>
            <a:off x="9630242" y="3080224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68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188502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bg1"/>
                </a:solidFill>
              </a:rPr>
              <a:t>状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态设计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4868" y="1473843"/>
            <a:ext cx="1690255" cy="7758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全</a:t>
            </a:r>
            <a:r>
              <a:rPr lang="zh-CN" altLang="en-US" sz="2400" b="1" dirty="0" smtClean="0"/>
              <a:t>局状态</a:t>
            </a:r>
            <a:endParaRPr lang="zh-CN" alt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748326" y="1715145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3962137" y="1103575"/>
            <a:ext cx="7251963" cy="153651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当前轮数</a:t>
            </a:r>
            <a:endParaRPr lang="en-US" altLang="zh-CN" sz="2200" b="1" kern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2200" b="1" kern="2000" dirty="0" err="1" smtClean="0">
                <a:solidFill>
                  <a:srgbClr val="000000"/>
                </a:solidFill>
                <a:latin typeface="Helvetica Neue"/>
              </a:rPr>
              <a:t>heart_broken</a:t>
            </a:r>
            <a:r>
              <a:rPr lang="en-US" altLang="zh-CN" sz="2200" b="1" kern="2000" dirty="0" smtClean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2200" b="1" kern="2000" dirty="0" err="1" smtClean="0">
                <a:solidFill>
                  <a:srgbClr val="000000"/>
                </a:solidFill>
                <a:latin typeface="Helvetica Neue"/>
              </a:rPr>
              <a:t>queen_played,transformer_played</a:t>
            </a:r>
            <a:endParaRPr lang="en-US" altLang="zh-CN" sz="2200" b="1" kern="2000" dirty="0" smtClean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2200" b="1" kern="2000" dirty="0" err="1" smtClean="0">
                <a:solidFill>
                  <a:srgbClr val="000000"/>
                </a:solidFill>
                <a:latin typeface="Helvetica Neue"/>
              </a:rPr>
              <a:t>c,s,h,d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剩余牌的情况</a:t>
            </a:r>
            <a:endParaRPr lang="en-US" altLang="zh-CN" sz="2200" b="1" kern="2000" dirty="0" smtClean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54868" y="3251102"/>
            <a:ext cx="1690255" cy="77585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个人当前状态</a:t>
            </a:r>
            <a:endParaRPr lang="zh-CN" altLang="en-US" sz="2400" b="1" dirty="0"/>
          </a:p>
        </p:txBody>
      </p:sp>
      <p:sp>
        <p:nvSpPr>
          <p:cNvPr id="24" name="Right Arrow 23"/>
          <p:cNvSpPr/>
          <p:nvPr/>
        </p:nvSpPr>
        <p:spPr>
          <a:xfrm>
            <a:off x="2748326" y="3420982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/>
          <p:cNvSpPr/>
          <p:nvPr/>
        </p:nvSpPr>
        <p:spPr>
          <a:xfrm>
            <a:off x="3962138" y="2977693"/>
            <a:ext cx="7251963" cy="110799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>
                <a:solidFill>
                  <a:srgbClr val="000000"/>
                </a:solidFill>
                <a:latin typeface="Helvetica Neue"/>
              </a:rPr>
              <a:t>该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轮我的出牌顺序</a:t>
            </a:r>
            <a:endParaRPr lang="en-US" altLang="zh-CN" sz="2200" b="1" kern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当前我的手牌</a:t>
            </a:r>
            <a:r>
              <a:rPr lang="en-US" altLang="zh-CN" sz="2200" b="1" kern="2000" dirty="0" smtClean="0">
                <a:solidFill>
                  <a:srgbClr val="000000"/>
                </a:solidFill>
                <a:latin typeface="Helvetica Neue"/>
              </a:rPr>
              <a:t> </a:t>
            </a:r>
            <a:endParaRPr lang="en-US" altLang="zh-CN" sz="2200" b="1" kern="2000" dirty="0" smtClean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54868" y="4738799"/>
            <a:ext cx="1690255" cy="77585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对手状态</a:t>
            </a:r>
            <a:endParaRPr lang="zh-CN" alt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748326" y="4936275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/>
          <p:cNvSpPr/>
          <p:nvPr/>
        </p:nvSpPr>
        <p:spPr>
          <a:xfrm>
            <a:off x="3962136" y="4602832"/>
            <a:ext cx="7251963" cy="161582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>
                <a:solidFill>
                  <a:srgbClr val="000000"/>
                </a:solidFill>
                <a:latin typeface="Helvetica Neue"/>
              </a:rPr>
              <a:t>每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个对手该轮打的牌</a:t>
            </a:r>
            <a:endParaRPr lang="en-US" altLang="zh-CN" sz="2200" b="1" kern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>
                <a:solidFill>
                  <a:srgbClr val="000000"/>
                </a:solidFill>
                <a:latin typeface="Helvetica Neue"/>
              </a:rPr>
              <a:t>每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个</a:t>
            </a:r>
            <a:r>
              <a:rPr lang="zh-CN" altLang="en-US" sz="2200" b="1" kern="2000" dirty="0">
                <a:solidFill>
                  <a:srgbClr val="000000"/>
                </a:solidFill>
                <a:latin typeface="Helvetica Neue"/>
              </a:rPr>
              <a:t>对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手某种花色是否存在</a:t>
            </a:r>
            <a:endParaRPr lang="en-US" altLang="zh-CN" sz="2200" b="1" kern="2000" dirty="0" smtClean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每个对手当前的分数</a:t>
            </a:r>
            <a:endParaRPr lang="en-US" altLang="zh-CN" sz="2200" b="1" kern="2000" dirty="0" smtClean="0">
              <a:solidFill>
                <a:srgbClr val="FF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68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4" grpId="0" animBg="1"/>
      <p:bldP spid="29" grpId="0" animBg="1"/>
      <p:bldP spid="25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188502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 smtClean="0">
                <a:solidFill>
                  <a:schemeClr val="bg1"/>
                </a:solidFill>
              </a:rPr>
              <a:t>网络结构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61" y="811587"/>
            <a:ext cx="9322999" cy="48462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98268" y="54731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200 + </a:t>
            </a:r>
            <a:r>
              <a:rPr lang="en-US" altLang="zh-CN" b="1" dirty="0" err="1"/>
              <a:t>ReLU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389398" y="54943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200 + </a:t>
            </a:r>
            <a:r>
              <a:rPr lang="en-US" altLang="zh-CN" b="1" dirty="0" err="1" smtClean="0"/>
              <a:t>ReLU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49217" y="547314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状态输入</a:t>
            </a:r>
            <a:r>
              <a:rPr lang="en-US" altLang="zh-CN" b="1" dirty="0" smtClean="0"/>
              <a:t>(268</a:t>
            </a:r>
            <a:r>
              <a:rPr lang="zh-CN" altLang="en-US" b="1" dirty="0" smtClean="0"/>
              <a:t>维</a:t>
            </a:r>
            <a:r>
              <a:rPr lang="en-US" altLang="zh-CN" b="1" dirty="0" smtClean="0"/>
              <a:t>)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96198" y="54943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200 + </a:t>
            </a:r>
            <a:r>
              <a:rPr lang="en-US" altLang="zh-CN" b="1" dirty="0" err="1"/>
              <a:t>ReLU</a:t>
            </a:r>
            <a:endParaRPr lang="zh-CN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705068" y="54943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Action(52)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334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3170193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</a:rPr>
              <a:t>算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法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2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Complete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00177" y="371149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150</a:t>
            </a:r>
            <a:r>
              <a:rPr lang="zh-CN" altLang="en-US" b="1" dirty="0" smtClean="0"/>
              <a:t>万轮</a:t>
            </a:r>
            <a:endParaRPr lang="zh-CN" altLang="en-US" b="1" dirty="0"/>
          </a:p>
        </p:txBody>
      </p:sp>
      <p:grpSp>
        <p:nvGrpSpPr>
          <p:cNvPr id="35" name="Group 34"/>
          <p:cNvGrpSpPr/>
          <p:nvPr/>
        </p:nvGrpSpPr>
        <p:grpSpPr>
          <a:xfrm>
            <a:off x="1359201" y="2912545"/>
            <a:ext cx="5870450" cy="1283854"/>
            <a:chOff x="-11175" y="969816"/>
            <a:chExt cx="5419603" cy="1283854"/>
          </a:xfrm>
        </p:grpSpPr>
        <p:sp>
          <p:nvSpPr>
            <p:cNvPr id="38" name="Flowchart: Magnetic Disk 37"/>
            <p:cNvSpPr/>
            <p:nvPr/>
          </p:nvSpPr>
          <p:spPr>
            <a:xfrm>
              <a:off x="-11175" y="969816"/>
              <a:ext cx="1137271" cy="1283854"/>
            </a:xfrm>
            <a:prstGeom prst="flowChartMagneticDisk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3 Random AI</a:t>
              </a:r>
              <a:endParaRPr lang="zh-CN" altLang="en-US" b="1" dirty="0"/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1353665" y="1479040"/>
              <a:ext cx="955426" cy="27464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535919" y="1256142"/>
              <a:ext cx="1690255" cy="775854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Complete Info DQN[1]</a:t>
              </a:r>
              <a:endParaRPr lang="zh-CN" altLang="en-US" b="1" dirty="0"/>
            </a:p>
          </p:txBody>
        </p:sp>
        <p:sp>
          <p:nvSpPr>
            <p:cNvPr id="41" name="Right Arrow 40"/>
            <p:cNvSpPr/>
            <p:nvPr/>
          </p:nvSpPr>
          <p:spPr>
            <a:xfrm>
              <a:off x="4453002" y="1494119"/>
              <a:ext cx="955426" cy="27464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67853" y="1141499"/>
              <a:ext cx="829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Training</a:t>
              </a:r>
              <a:endParaRPr lang="zh-CN" altLang="en-US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37934" y="1141499"/>
              <a:ext cx="544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Test</a:t>
              </a:r>
              <a:endParaRPr lang="zh-CN" altLang="en-US" b="1" dirty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7475349" y="3171163"/>
            <a:ext cx="2152634" cy="7758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Play like Random</a:t>
            </a:r>
            <a:endParaRPr lang="zh-CN" altLang="en-US" b="1" dirty="0"/>
          </a:p>
        </p:txBody>
      </p:sp>
      <p:sp>
        <p:nvSpPr>
          <p:cNvPr id="37" name="Multiply 36"/>
          <p:cNvSpPr/>
          <p:nvPr/>
        </p:nvSpPr>
        <p:spPr>
          <a:xfrm>
            <a:off x="9915439" y="3060325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2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188502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bg1"/>
                </a:solidFill>
              </a:rPr>
              <a:t>状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态设计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4866" y="1222477"/>
            <a:ext cx="1690255" cy="7758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全</a:t>
            </a:r>
            <a:r>
              <a:rPr lang="zh-CN" altLang="en-US" sz="2400" b="1" dirty="0" smtClean="0"/>
              <a:t>局状态</a:t>
            </a:r>
            <a:endParaRPr lang="zh-CN" alt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748324" y="1463779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3962135" y="852209"/>
            <a:ext cx="7251963" cy="153651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当前轮数</a:t>
            </a:r>
            <a:endParaRPr lang="en-US" altLang="zh-CN" sz="2200" b="1" kern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2200" b="1" kern="2000" dirty="0" err="1" smtClean="0">
                <a:solidFill>
                  <a:srgbClr val="000000"/>
                </a:solidFill>
                <a:latin typeface="Helvetica Neue"/>
              </a:rPr>
              <a:t>heart_broken</a:t>
            </a:r>
            <a:r>
              <a:rPr lang="en-US" altLang="zh-CN" sz="2200" b="1" kern="2000" dirty="0" smtClean="0">
                <a:solidFill>
                  <a:srgbClr val="000000"/>
                </a:solidFill>
                <a:latin typeface="Helvetica Neue"/>
              </a:rPr>
              <a:t>, </a:t>
            </a:r>
            <a:r>
              <a:rPr lang="en-US" altLang="zh-CN" sz="2200" b="1" kern="2000" dirty="0" err="1" smtClean="0">
                <a:solidFill>
                  <a:srgbClr val="000000"/>
                </a:solidFill>
                <a:latin typeface="Helvetica Neue"/>
              </a:rPr>
              <a:t>queen_played,transformer_played</a:t>
            </a:r>
            <a:endParaRPr lang="en-US" altLang="zh-CN" sz="2200" b="1" kern="2000" dirty="0" smtClean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altLang="zh-CN" sz="2200" b="1" kern="2000" dirty="0" err="1" smtClean="0">
                <a:solidFill>
                  <a:srgbClr val="000000"/>
                </a:solidFill>
                <a:latin typeface="Helvetica Neue"/>
              </a:rPr>
              <a:t>c,s,h,d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剩余牌的情况</a:t>
            </a:r>
            <a:endParaRPr lang="en-US" altLang="zh-CN" sz="2200" b="1" kern="2000" dirty="0" smtClean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54866" y="3018219"/>
            <a:ext cx="1690255" cy="77585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个人当前状态</a:t>
            </a:r>
            <a:endParaRPr lang="zh-CN" altLang="en-US" sz="2400" b="1" dirty="0"/>
          </a:p>
        </p:txBody>
      </p:sp>
      <p:sp>
        <p:nvSpPr>
          <p:cNvPr id="24" name="Right Arrow 23"/>
          <p:cNvSpPr/>
          <p:nvPr/>
        </p:nvSpPr>
        <p:spPr>
          <a:xfrm>
            <a:off x="2748324" y="3188099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/>
          <p:cNvSpPr/>
          <p:nvPr/>
        </p:nvSpPr>
        <p:spPr>
          <a:xfrm>
            <a:off x="3962133" y="2507546"/>
            <a:ext cx="7251963" cy="161582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>
                <a:solidFill>
                  <a:srgbClr val="000000"/>
                </a:solidFill>
                <a:latin typeface="Helvetica Neue"/>
              </a:rPr>
              <a:t>该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轮我的出牌顺序</a:t>
            </a:r>
            <a:endParaRPr lang="en-US" altLang="zh-CN" sz="2200" b="1" kern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当前我的手牌</a:t>
            </a:r>
            <a:r>
              <a:rPr lang="en-US" altLang="zh-CN" sz="2200" b="1" kern="2000" dirty="0" smtClean="0">
                <a:solidFill>
                  <a:srgbClr val="000000"/>
                </a:solidFill>
                <a:latin typeface="Helvetica Neue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>
                <a:solidFill>
                  <a:srgbClr val="000000"/>
                </a:solidFill>
                <a:latin typeface="Helvetica Neue"/>
              </a:rPr>
              <a:t>手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牌中是否还有某种花色的牌</a:t>
            </a:r>
            <a:endParaRPr lang="en-US" altLang="zh-CN" sz="2200" b="1" kern="2000" dirty="0" smtClean="0">
              <a:solidFill>
                <a:srgbClr val="FF0000"/>
              </a:solidFill>
              <a:latin typeface="Helvetica Neue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54865" y="4898880"/>
            <a:ext cx="1690255" cy="77585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对手状态</a:t>
            </a:r>
            <a:endParaRPr lang="zh-CN" alt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748324" y="5187641"/>
            <a:ext cx="103490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/>
          <p:cNvSpPr/>
          <p:nvPr/>
        </p:nvSpPr>
        <p:spPr>
          <a:xfrm>
            <a:off x="3962136" y="4242199"/>
            <a:ext cx="7251963" cy="212365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>
                <a:solidFill>
                  <a:srgbClr val="000000"/>
                </a:solidFill>
                <a:latin typeface="Helvetica Neue"/>
              </a:rPr>
              <a:t>每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个对手手牌信息</a:t>
            </a:r>
            <a:endParaRPr lang="en-US" altLang="zh-CN" sz="2200" b="1" kern="2000" dirty="0" smtClean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每个对手该轮打的牌</a:t>
            </a:r>
            <a:endParaRPr lang="en-US" altLang="zh-CN" sz="2200" b="1" kern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>
                <a:solidFill>
                  <a:srgbClr val="000000"/>
                </a:solidFill>
                <a:latin typeface="Helvetica Neue"/>
              </a:rPr>
              <a:t>每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个</a:t>
            </a:r>
            <a:r>
              <a:rPr lang="zh-CN" altLang="en-US" sz="2200" b="1" kern="2000" dirty="0">
                <a:solidFill>
                  <a:srgbClr val="000000"/>
                </a:solidFill>
                <a:latin typeface="Helvetica Neue"/>
              </a:rPr>
              <a:t>对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手某种花色是否存在</a:t>
            </a:r>
            <a:endParaRPr lang="en-US" altLang="zh-CN" sz="2200" b="1" kern="2000" dirty="0" smtClean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200" b="1" kern="20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zh-CN" altLang="en-US" sz="2200" b="1" kern="2000" dirty="0" smtClean="0">
                <a:solidFill>
                  <a:srgbClr val="000000"/>
                </a:solidFill>
                <a:latin typeface="Helvetica Neue"/>
              </a:rPr>
              <a:t>每个对手当前的分数</a:t>
            </a:r>
            <a:endParaRPr lang="en-US" altLang="zh-CN" sz="2200" b="1" kern="2000" dirty="0" smtClean="0">
              <a:solidFill>
                <a:srgbClr val="FF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906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4" grpId="0" animBg="1"/>
      <p:bldP spid="29" grpId="0" animBg="1"/>
      <p:bldP spid="25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188502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 smtClean="0">
                <a:solidFill>
                  <a:schemeClr val="bg1"/>
                </a:solidFill>
              </a:rPr>
              <a:t>网络结构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2904" y="5608221"/>
            <a:ext cx="9010095" cy="390508"/>
            <a:chOff x="1149217" y="5473142"/>
            <a:chExt cx="9010095" cy="390508"/>
          </a:xfrm>
        </p:grpSpPr>
        <p:sp>
          <p:nvSpPr>
            <p:cNvPr id="7" name="TextBox 6"/>
            <p:cNvSpPr txBox="1"/>
            <p:nvPr/>
          </p:nvSpPr>
          <p:spPr>
            <a:xfrm>
              <a:off x="8705068" y="547314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200+Dropout</a:t>
              </a:r>
              <a:endParaRPr lang="zh-CN" alt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98268" y="547314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1000 </a:t>
              </a:r>
              <a:r>
                <a:rPr lang="en-US" altLang="zh-CN" b="1" dirty="0"/>
                <a:t>+ </a:t>
              </a:r>
              <a:r>
                <a:rPr lang="en-US" altLang="zh-CN" b="1" dirty="0" err="1"/>
                <a:t>ReLU</a:t>
              </a:r>
              <a:endParaRPr lang="zh-CN" alt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9398" y="549431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5</a:t>
              </a:r>
              <a:r>
                <a:rPr lang="en-US" altLang="zh-CN" b="1" dirty="0" smtClean="0"/>
                <a:t>00 + </a:t>
              </a:r>
              <a:r>
                <a:rPr lang="en-US" altLang="zh-CN" b="1" dirty="0" err="1" smtClean="0"/>
                <a:t>ReLU</a:t>
              </a:r>
              <a:endParaRPr lang="zh-CN" alt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49217" y="5473142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状态输入</a:t>
              </a:r>
              <a:r>
                <a:rPr lang="en-US" altLang="zh-CN" b="1" dirty="0" smtClean="0"/>
                <a:t>(760</a:t>
              </a:r>
              <a:r>
                <a:rPr lang="zh-CN" altLang="en-US" b="1" dirty="0" smtClean="0"/>
                <a:t>维</a:t>
              </a:r>
              <a:r>
                <a:rPr lang="en-US" altLang="zh-CN" b="1" dirty="0" smtClean="0"/>
                <a:t>)</a:t>
              </a:r>
              <a:endParaRPr lang="zh-CN" alt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96198" y="5494318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1000 </a:t>
              </a:r>
              <a:r>
                <a:rPr lang="en-US" altLang="zh-CN" b="1" dirty="0"/>
                <a:t>+ </a:t>
              </a:r>
              <a:r>
                <a:rPr lang="en-US" altLang="zh-CN" b="1" dirty="0" err="1"/>
                <a:t>ReLU</a:t>
              </a:r>
              <a:endParaRPr lang="zh-CN" alt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0" y="762000"/>
            <a:ext cx="11068101" cy="4846221"/>
            <a:chOff x="1122261" y="811587"/>
            <a:chExt cx="11068101" cy="48462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2261" y="811587"/>
              <a:ext cx="9322999" cy="4846221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9410" y="1270496"/>
              <a:ext cx="2780952" cy="431428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99641" y="1392965"/>
              <a:ext cx="1942857" cy="4101354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729273" y="56247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Action(52)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51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188502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 smtClean="0">
                <a:solidFill>
                  <a:schemeClr val="bg1"/>
                </a:solidFill>
              </a:rPr>
              <a:t>实验结果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(Complete)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9" y="1030709"/>
            <a:ext cx="9274551" cy="4666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3400" y="5707396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每个</a:t>
            </a:r>
            <a:r>
              <a:rPr lang="zh-CN" altLang="en-US" b="1" dirty="0" smtClean="0"/>
              <a:t>点表示</a:t>
            </a:r>
            <a:r>
              <a:rPr lang="en-US" altLang="zh-CN" b="1" dirty="0" smtClean="0"/>
              <a:t>3000</a:t>
            </a:r>
            <a:r>
              <a:rPr lang="zh-CN" altLang="en-US" b="1" dirty="0" smtClean="0"/>
              <a:t>局的胜率</a:t>
            </a:r>
            <a:r>
              <a:rPr lang="en-US" altLang="zh-CN" b="1" dirty="0" smtClean="0"/>
              <a:t>(1600000</a:t>
            </a:r>
            <a:r>
              <a:rPr lang="zh-CN" altLang="en-US" b="1" dirty="0" smtClean="0"/>
              <a:t>局</a:t>
            </a:r>
            <a:r>
              <a:rPr lang="en-US" altLang="zh-CN" b="1" dirty="0" smtClean="0"/>
              <a:t>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6884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188502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/>
            <a:r>
              <a:rPr lang="zh-CN" altLang="en-US" sz="3000" b="1" dirty="0" smtClean="0">
                <a:solidFill>
                  <a:schemeClr val="bg1"/>
                </a:solidFill>
              </a:rPr>
              <a:t>实验结果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(Complete)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23857" y="5774116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每个</a:t>
            </a:r>
            <a:r>
              <a:rPr lang="zh-CN" altLang="en-US" b="1" dirty="0" smtClean="0"/>
              <a:t>点表示</a:t>
            </a:r>
            <a:r>
              <a:rPr lang="en-US" altLang="zh-CN" b="1" dirty="0" smtClean="0"/>
              <a:t>3000</a:t>
            </a:r>
            <a:r>
              <a:rPr lang="zh-CN" altLang="en-US" b="1" dirty="0" smtClean="0"/>
              <a:t>局的平均得分</a:t>
            </a:r>
            <a:r>
              <a:rPr lang="en-US" altLang="zh-CN" b="1" dirty="0"/>
              <a:t>(1600000</a:t>
            </a:r>
            <a:r>
              <a:rPr lang="zh-CN" altLang="en-US" b="1" dirty="0"/>
              <a:t>局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84" y="876101"/>
            <a:ext cx="9760277" cy="48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065410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</a:rPr>
              <a:t>算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法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3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3000" b="1" dirty="0" smtClean="0">
                <a:solidFill>
                  <a:schemeClr val="bg1"/>
                </a:solidFill>
              </a:rPr>
              <a:t>Fixed Cards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372943" y="2889764"/>
            <a:ext cx="9715835" cy="1283854"/>
            <a:chOff x="906951" y="4706594"/>
            <a:chExt cx="9715835" cy="1283854"/>
          </a:xfrm>
        </p:grpSpPr>
        <p:grpSp>
          <p:nvGrpSpPr>
            <p:cNvPr id="18" name="Group 17"/>
            <p:cNvGrpSpPr/>
            <p:nvPr/>
          </p:nvGrpSpPr>
          <p:grpSpPr>
            <a:xfrm>
              <a:off x="906951" y="4706594"/>
              <a:ext cx="8268782" cy="1283854"/>
              <a:chOff x="906951" y="1467553"/>
              <a:chExt cx="8268782" cy="1283854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906951" y="1467553"/>
                <a:ext cx="5870450" cy="1283854"/>
                <a:chOff x="-11175" y="969816"/>
                <a:chExt cx="5419603" cy="1283854"/>
              </a:xfrm>
            </p:grpSpPr>
            <p:sp>
              <p:nvSpPr>
                <p:cNvPr id="22" name="Flowchart: Magnetic Disk 21"/>
                <p:cNvSpPr/>
                <p:nvPr/>
              </p:nvSpPr>
              <p:spPr>
                <a:xfrm>
                  <a:off x="-11175" y="969816"/>
                  <a:ext cx="1137271" cy="1283854"/>
                </a:xfrm>
                <a:prstGeom prst="flowChartMagneticDisk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/>
                    <a:t>3 Random AI</a:t>
                  </a:r>
                  <a:endParaRPr lang="zh-CN" altLang="en-US" b="1" dirty="0"/>
                </a:p>
              </p:txBody>
            </p:sp>
            <p:sp>
              <p:nvSpPr>
                <p:cNvPr id="23" name="Right Arrow 22"/>
                <p:cNvSpPr/>
                <p:nvPr/>
              </p:nvSpPr>
              <p:spPr>
                <a:xfrm>
                  <a:off x="1353665" y="1479040"/>
                  <a:ext cx="955426" cy="274642"/>
                </a:xfrm>
                <a:prstGeom prst="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2535919" y="1164447"/>
                  <a:ext cx="1690255" cy="997528"/>
                </a:xfrm>
                <a:prstGeom prst="round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 smtClean="0"/>
                    <a:t>Complete Info DQN[1] + Fixed Card</a:t>
                  </a:r>
                  <a:endParaRPr lang="zh-CN" altLang="en-US" b="1" dirty="0"/>
                </a:p>
              </p:txBody>
            </p:sp>
            <p:sp>
              <p:nvSpPr>
                <p:cNvPr id="25" name="Right Arrow 24"/>
                <p:cNvSpPr/>
                <p:nvPr/>
              </p:nvSpPr>
              <p:spPr>
                <a:xfrm>
                  <a:off x="4453002" y="1494119"/>
                  <a:ext cx="955426" cy="274642"/>
                </a:xfrm>
                <a:prstGeom prst="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1367853" y="1141499"/>
                  <a:ext cx="829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 smtClean="0"/>
                    <a:t>Training</a:t>
                  </a:r>
                  <a:endParaRPr lang="zh-CN" altLang="en-US" b="1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4637934" y="1141499"/>
                  <a:ext cx="5441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 smtClean="0"/>
                    <a:t>Test</a:t>
                  </a:r>
                  <a:endParaRPr lang="zh-CN" altLang="en-US" b="1" dirty="0"/>
                </a:p>
              </p:txBody>
            </p:sp>
          </p:grpSp>
          <p:sp>
            <p:nvSpPr>
              <p:cNvPr id="21" name="Rounded Rectangle 20"/>
              <p:cNvSpPr/>
              <p:nvPr/>
            </p:nvSpPr>
            <p:spPr>
              <a:xfrm>
                <a:off x="7023099" y="1726171"/>
                <a:ext cx="2152634" cy="775854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/>
                  <a:t>Play like Random</a:t>
                </a:r>
                <a:endParaRPr lang="zh-CN" altLang="en-US" b="1" dirty="0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935" y="4706594"/>
              <a:ext cx="1201851" cy="1160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2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992EA5-B0E5-45E5-93F7-B7D5AAEF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11">
            <a:extLst>
              <a:ext uri="{FF2B5EF4-FFF2-40B4-BE49-F238E27FC236}">
                <a16:creationId xmlns:a16="http://schemas.microsoft.com/office/drawing/2014/main" id="{325EED8F-329E-4200-B102-9FBCC6A14572}"/>
              </a:ext>
            </a:extLst>
          </p:cNvPr>
          <p:cNvGrpSpPr/>
          <p:nvPr/>
        </p:nvGrpSpPr>
        <p:grpSpPr>
          <a:xfrm>
            <a:off x="3868615" y="2417041"/>
            <a:ext cx="4839737" cy="917891"/>
            <a:chOff x="7474081" y="2014411"/>
            <a:chExt cx="3858719" cy="750389"/>
          </a:xfrm>
        </p:grpSpPr>
        <p:sp>
          <p:nvSpPr>
            <p:cNvPr id="30" name="Rounded Rectangle 8">
              <a:extLst>
                <a:ext uri="{FF2B5EF4-FFF2-40B4-BE49-F238E27FC236}">
                  <a16:creationId xmlns:a16="http://schemas.microsoft.com/office/drawing/2014/main" id="{32C56A99-14E1-416C-A3AA-E62D6122C5AF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附</a:t>
              </a:r>
              <a:endParaRPr lang="en-US" sz="400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5D0A56F0-F3AF-45D4-8791-CC5D6CC5C531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资料</a:t>
              </a:r>
              <a:r>
                <a:rPr lang="en-US" altLang="zh-CN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&amp;</a:t>
              </a:r>
              <a:r>
                <a:rPr lang="zh-CN" altLang="en-US" b="0" dirty="0" smtClean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尝试去做的</a:t>
              </a:r>
              <a:endParaRPr lang="en-US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2" name="Title 3">
              <a:extLst>
                <a:ext uri="{FF2B5EF4-FFF2-40B4-BE49-F238E27FC236}">
                  <a16:creationId xmlns:a16="http://schemas.microsoft.com/office/drawing/2014/main" id="{54A8E7D1-5F50-4220-B81B-6823D30B2A7F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2000" b="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Reference &amp; </a:t>
              </a:r>
              <a:r>
                <a:rPr lang="en-US" altLang="zh-CN" sz="2000" b="0" dirty="0" err="1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Todo</a:t>
              </a:r>
              <a:endParaRPr lang="en-US" altLang="zh-CN" sz="20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90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992EA5-B0E5-45E5-93F7-B7D5AAEF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11">
            <a:extLst>
              <a:ext uri="{FF2B5EF4-FFF2-40B4-BE49-F238E27FC236}">
                <a16:creationId xmlns:a16="http://schemas.microsoft.com/office/drawing/2014/main" id="{325EED8F-329E-4200-B102-9FBCC6A14572}"/>
              </a:ext>
            </a:extLst>
          </p:cNvPr>
          <p:cNvGrpSpPr/>
          <p:nvPr/>
        </p:nvGrpSpPr>
        <p:grpSpPr>
          <a:xfrm>
            <a:off x="3868615" y="2417041"/>
            <a:ext cx="4839737" cy="917891"/>
            <a:chOff x="7474081" y="2014411"/>
            <a:chExt cx="3858719" cy="750389"/>
          </a:xfrm>
        </p:grpSpPr>
        <p:sp>
          <p:nvSpPr>
            <p:cNvPr id="30" name="Rounded Rectangle 8">
              <a:extLst>
                <a:ext uri="{FF2B5EF4-FFF2-40B4-BE49-F238E27FC236}">
                  <a16:creationId xmlns:a16="http://schemas.microsoft.com/office/drawing/2014/main" id="{32C56A99-14E1-416C-A3AA-E62D6122C5AF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1</a:t>
              </a: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5D0A56F0-F3AF-45D4-8791-CC5D6CC5C531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框架介绍</a:t>
              </a:r>
              <a:endParaRPr lang="en-US" altLang="zh-CN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2" name="Title 3">
              <a:extLst>
                <a:ext uri="{FF2B5EF4-FFF2-40B4-BE49-F238E27FC236}">
                  <a16:creationId xmlns:a16="http://schemas.microsoft.com/office/drawing/2014/main" id="{54A8E7D1-5F50-4220-B81B-6823D30B2A7F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2000" b="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Framework</a:t>
              </a:r>
              <a:endParaRPr lang="en-US" altLang="zh-CN" sz="20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52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14101"/>
            <a:ext cx="4065410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3000" b="1" dirty="0" smtClean="0">
                <a:solidFill>
                  <a:schemeClr val="bg1"/>
                </a:solidFill>
              </a:rPr>
              <a:t>资料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48347" y="968357"/>
            <a:ext cx="5431484" cy="4106319"/>
            <a:chOff x="543910" y="1490242"/>
            <a:chExt cx="9948599" cy="4106319"/>
          </a:xfrm>
        </p:grpSpPr>
        <p:sp>
          <p:nvSpPr>
            <p:cNvPr id="31" name="Rectangle 30"/>
            <p:cNvSpPr/>
            <p:nvPr/>
          </p:nvSpPr>
          <p:spPr>
            <a:xfrm>
              <a:off x="543910" y="2134075"/>
              <a:ext cx="9948597" cy="3462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b="1" kern="2000" dirty="0" smtClean="0">
                  <a:solidFill>
                    <a:srgbClr val="000000"/>
                  </a:solidFill>
                  <a:latin typeface="Helvetica Neue"/>
                </a:rPr>
                <a:t> Shooting the Moon</a:t>
              </a:r>
            </a:p>
            <a:p>
              <a:pPr marL="285750" indent="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400" b="1" dirty="0" smtClean="0"/>
                <a:t>Data_Collection(Shooting_Or_Not)</a:t>
              </a:r>
              <a:r>
                <a:rPr lang="en-US" altLang="zh-CN" sz="1400" b="1" dirty="0" smtClean="0"/>
                <a:t>.</a:t>
              </a:r>
              <a:r>
                <a:rPr lang="en-US" altLang="zh-CN" sz="1400" b="1" dirty="0" err="1" smtClean="0"/>
                <a:t>ipynb</a:t>
              </a:r>
              <a:endParaRPr lang="en-US" altLang="zh-CN" sz="1400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b="1" kern="2000" dirty="0" smtClean="0">
                  <a:solidFill>
                    <a:srgbClr val="000000"/>
                  </a:solidFill>
                  <a:latin typeface="Helvetica Neue"/>
                </a:rPr>
                <a:t> </a:t>
              </a:r>
              <a:r>
                <a:rPr lang="en-US" altLang="zh-CN" b="1" kern="2000" dirty="0" err="1" smtClean="0">
                  <a:solidFill>
                    <a:srgbClr val="000000"/>
                  </a:solidFill>
                  <a:latin typeface="Helvetica Neue"/>
                </a:rPr>
                <a:t>Compelte</a:t>
              </a:r>
              <a:r>
                <a:rPr lang="en-US" altLang="zh-CN" b="1" kern="2000" dirty="0" smtClean="0">
                  <a:solidFill>
                    <a:srgbClr val="000000"/>
                  </a:solidFill>
                  <a:latin typeface="Helvetica Neue"/>
                </a:rPr>
                <a:t> Info DQN</a:t>
              </a:r>
            </a:p>
            <a:p>
              <a:pPr marL="285750" indent="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b="1" kern="2000" dirty="0" err="1" smtClean="0">
                  <a:solidFill>
                    <a:srgbClr val="000000"/>
                  </a:solidFill>
                  <a:latin typeface="Helvetica Neue"/>
                </a:rPr>
                <a:t>Full_Information_and_DQN_Train</a:t>
              </a:r>
              <a:r>
                <a:rPr lang="en-US" altLang="zh-CN" sz="1400" b="1" kern="2000" dirty="0" smtClean="0">
                  <a:solidFill>
                    <a:srgbClr val="000000"/>
                  </a:solidFill>
                  <a:latin typeface="Helvetica Neue"/>
                </a:rPr>
                <a:t>(With </a:t>
              </a:r>
              <a:r>
                <a:rPr lang="en-US" altLang="zh-CN" sz="1400" b="1" kern="2000" dirty="0">
                  <a:solidFill>
                    <a:srgbClr val="000000"/>
                  </a:solidFill>
                  <a:latin typeface="Helvetica Neue"/>
                </a:rPr>
                <a:t>Random AI</a:t>
              </a:r>
              <a:r>
                <a:rPr lang="en-US" altLang="zh-CN" sz="1400" b="1" kern="2000" dirty="0" smtClean="0">
                  <a:solidFill>
                    <a:srgbClr val="000000"/>
                  </a:solidFill>
                  <a:latin typeface="Helvetica Neue"/>
                </a:rPr>
                <a:t>).</a:t>
              </a:r>
              <a:r>
                <a:rPr lang="en-US" altLang="zh-CN" sz="1400" b="1" kern="2000" dirty="0" err="1" smtClean="0">
                  <a:solidFill>
                    <a:srgbClr val="000000"/>
                  </a:solidFill>
                  <a:latin typeface="Helvetica Neue"/>
                </a:rPr>
                <a:t>ipynb</a:t>
              </a:r>
              <a:endParaRPr lang="en-US" altLang="zh-CN" sz="1400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285750" indent="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b="1" kern="2000" dirty="0" err="1" smtClean="0">
                  <a:solidFill>
                    <a:srgbClr val="000000"/>
                  </a:solidFill>
                  <a:latin typeface="Helvetica Neue"/>
                </a:rPr>
                <a:t>Full_Information_and_DQN_Test</a:t>
              </a:r>
              <a:r>
                <a:rPr lang="en-US" altLang="zh-CN" sz="1400" b="1" kern="2000" dirty="0" smtClean="0">
                  <a:solidFill>
                    <a:srgbClr val="000000"/>
                  </a:solidFill>
                  <a:latin typeface="Helvetica Neue"/>
                </a:rPr>
                <a:t>(With </a:t>
              </a:r>
              <a:r>
                <a:rPr lang="en-US" altLang="zh-CN" sz="1400" b="1" kern="2000" dirty="0">
                  <a:solidFill>
                    <a:srgbClr val="000000"/>
                  </a:solidFill>
                  <a:latin typeface="Helvetica Neue"/>
                </a:rPr>
                <a:t>Random AI</a:t>
              </a:r>
              <a:r>
                <a:rPr lang="en-US" altLang="zh-CN" sz="1400" b="1" kern="2000" dirty="0" smtClean="0">
                  <a:solidFill>
                    <a:srgbClr val="000000"/>
                  </a:solidFill>
                  <a:latin typeface="Helvetica Neue"/>
                </a:rPr>
                <a:t>).</a:t>
              </a:r>
              <a:r>
                <a:rPr lang="en-US" altLang="zh-CN" sz="1400" b="1" kern="2000" dirty="0" err="1">
                  <a:solidFill>
                    <a:srgbClr val="000000"/>
                  </a:solidFill>
                  <a:latin typeface="Helvetica Neue"/>
                </a:rPr>
                <a:t>ipynb</a:t>
              </a:r>
              <a:endParaRPr lang="en-US" altLang="zh-CN" sz="1400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 </a:t>
              </a:r>
              <a:r>
                <a:rPr lang="en-US" altLang="zh-CN" b="1" kern="2000" dirty="0" smtClean="0">
                  <a:solidFill>
                    <a:srgbClr val="000000"/>
                  </a:solidFill>
                  <a:latin typeface="Helvetica Neue"/>
                </a:rPr>
                <a:t>Result Analysis</a:t>
              </a:r>
            </a:p>
            <a:p>
              <a:pPr marL="285750" indent="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b="1" kern="2000" dirty="0" smtClean="0">
                  <a:solidFill>
                    <a:srgbClr val="000000"/>
                  </a:solidFill>
                  <a:latin typeface="Helvetica Neue"/>
                </a:rPr>
                <a:t>3.History_Analysis.ipynb</a:t>
              </a:r>
              <a:endParaRPr lang="en-US" altLang="zh-CN" sz="1400" b="1" kern="2000" dirty="0">
                <a:solidFill>
                  <a:srgbClr val="000000"/>
                </a:solidFill>
                <a:latin typeface="Helvetica Neue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zh-CN" b="1" kern="2000" dirty="0">
                  <a:solidFill>
                    <a:srgbClr val="000000"/>
                  </a:solidFill>
                  <a:latin typeface="Helvetica Neue"/>
                </a:rPr>
                <a:t> Incomplete Info </a:t>
              </a:r>
              <a:r>
                <a:rPr lang="en-US" altLang="zh-CN" b="1" kern="2000" dirty="0" smtClean="0">
                  <a:solidFill>
                    <a:srgbClr val="000000"/>
                  </a:solidFill>
                  <a:latin typeface="Helvetica Neue"/>
                </a:rPr>
                <a:t>DQN</a:t>
              </a:r>
              <a:endParaRPr lang="en-US" altLang="zh-CN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285750" indent="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b="1" kern="2000" dirty="0" err="1" smtClean="0">
                  <a:solidFill>
                    <a:srgbClr val="000000"/>
                  </a:solidFill>
                  <a:latin typeface="Helvetica Neue"/>
                </a:rPr>
                <a:t>Incomplete_Info_DQN.ipynb</a:t>
              </a:r>
              <a:r>
                <a:rPr lang="en-US" altLang="zh-CN" sz="1400" b="1" kern="2000" dirty="0" smtClean="0">
                  <a:solidFill>
                    <a:srgbClr val="000000"/>
                  </a:solidFill>
                  <a:latin typeface="Helvetica Neue"/>
                </a:rPr>
                <a:t> </a:t>
              </a:r>
              <a:endParaRPr lang="zh-CN" altLang="en-US" b="1" i="0" kern="200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3911" y="1490242"/>
              <a:ext cx="9948598" cy="6578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kern="2000" dirty="0">
                  <a:solidFill>
                    <a:srgbClr val="000000"/>
                  </a:solidFill>
                  <a:latin typeface="Helvetica Neue"/>
                </a:rPr>
                <a:t>代码</a:t>
              </a:r>
              <a:endParaRPr lang="zh-CN" altLang="en-US" sz="2800" b="1" i="0" kern="200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248346" y="5323055"/>
            <a:ext cx="5431484" cy="5078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2000" dirty="0" smtClean="0">
                <a:solidFill>
                  <a:srgbClr val="000000"/>
                </a:solidFill>
                <a:latin typeface="Helvetica Neue"/>
              </a:rPr>
              <a:t>注</a:t>
            </a:r>
            <a:r>
              <a:rPr lang="en-US" altLang="zh-CN" b="1" kern="2000" dirty="0" smtClean="0">
                <a:solidFill>
                  <a:srgbClr val="000000"/>
                </a:solidFill>
                <a:latin typeface="Helvetica Neue"/>
              </a:rPr>
              <a:t>: </a:t>
            </a:r>
            <a:r>
              <a:rPr lang="zh-CN" altLang="en-US" b="1" kern="2000" dirty="0" smtClean="0">
                <a:solidFill>
                  <a:srgbClr val="000000"/>
                </a:solidFill>
                <a:latin typeface="Helvetica Neue"/>
              </a:rPr>
              <a:t>上述的代码目前都是基于</a:t>
            </a:r>
            <a:r>
              <a:rPr lang="en-US" altLang="zh-CN" b="1" kern="2000" dirty="0" smtClean="0">
                <a:solidFill>
                  <a:srgbClr val="000000"/>
                </a:solidFill>
                <a:latin typeface="Helvetica Neue"/>
              </a:rPr>
              <a:t>Huang </a:t>
            </a:r>
            <a:r>
              <a:rPr lang="en-US" altLang="zh-CN" b="1" kern="2000" dirty="0" err="1" smtClean="0">
                <a:solidFill>
                  <a:srgbClr val="000000"/>
                </a:solidFill>
                <a:latin typeface="Helvetica Neue"/>
              </a:rPr>
              <a:t>Qiang</a:t>
            </a:r>
            <a:r>
              <a:rPr lang="zh-CN" altLang="en-US" b="1" kern="2000" dirty="0" smtClean="0">
                <a:solidFill>
                  <a:srgbClr val="000000"/>
                </a:solidFill>
                <a:latin typeface="Helvetica Neue"/>
              </a:rPr>
              <a:t>的环境</a:t>
            </a:r>
            <a:endParaRPr lang="zh-CN" altLang="en-US" b="1" i="0" kern="200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094520" y="986655"/>
            <a:ext cx="5721630" cy="3474028"/>
            <a:chOff x="543908" y="1457905"/>
            <a:chExt cx="9948599" cy="3474028"/>
          </a:xfrm>
        </p:grpSpPr>
        <p:sp>
          <p:nvSpPr>
            <p:cNvPr id="35" name="Rectangle 34"/>
            <p:cNvSpPr/>
            <p:nvPr/>
          </p:nvSpPr>
          <p:spPr>
            <a:xfrm>
              <a:off x="543910" y="2115777"/>
              <a:ext cx="9948597" cy="28161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完成</a:t>
              </a:r>
              <a:r>
                <a:rPr lang="en-US" altLang="zh-CN" b="1" kern="2000" dirty="0" smtClean="0">
                  <a:solidFill>
                    <a:srgbClr val="000000"/>
                  </a:solidFill>
                  <a:latin typeface="Helvetica Neue"/>
                </a:rPr>
                <a:t>Fixed Cards</a:t>
              </a: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实验</a:t>
              </a:r>
              <a:endParaRPr lang="en-US" altLang="zh-CN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代</a:t>
              </a:r>
              <a:r>
                <a:rPr lang="zh-CN" altLang="en-US" b="1" kern="2000" dirty="0">
                  <a:solidFill>
                    <a:srgbClr val="000000"/>
                  </a:solidFill>
                  <a:latin typeface="Helvetica Neue"/>
                </a:rPr>
                <a:t>码整</a:t>
              </a: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理</a:t>
              </a:r>
              <a:endParaRPr lang="en-US" altLang="zh-CN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kern="2000" dirty="0">
                  <a:solidFill>
                    <a:srgbClr val="000000"/>
                  </a:solidFill>
                  <a:latin typeface="Helvetica Neue"/>
                </a:rPr>
                <a:t>录制得分视</a:t>
              </a: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频</a:t>
              </a:r>
              <a:endParaRPr lang="en-US" altLang="zh-CN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学习并尝试新的</a:t>
              </a:r>
              <a:r>
                <a:rPr lang="en-US" altLang="zh-CN" b="1" kern="2000" dirty="0" smtClean="0">
                  <a:solidFill>
                    <a:srgbClr val="000000"/>
                  </a:solidFill>
                  <a:latin typeface="Helvetica Neue"/>
                </a:rPr>
                <a:t>NN Network</a:t>
              </a:r>
            </a:p>
            <a:p>
              <a:pPr marL="285750" indent="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b="1" kern="2000" dirty="0" smtClean="0">
                  <a:solidFill>
                    <a:srgbClr val="000000"/>
                  </a:solidFill>
                  <a:latin typeface="Helvetica Neue"/>
                </a:rPr>
                <a:t>Field Aware NN, </a:t>
              </a:r>
              <a:r>
                <a:rPr lang="zh-CN" altLang="en-US" sz="1400" b="1" kern="2000" dirty="0" smtClean="0">
                  <a:solidFill>
                    <a:srgbClr val="000000"/>
                  </a:solidFill>
                  <a:latin typeface="Helvetica Neue"/>
                </a:rPr>
                <a:t>其他高级网络</a:t>
              </a:r>
              <a:endParaRPr lang="en-US" altLang="zh-CN" sz="1400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尝试</a:t>
              </a:r>
              <a:r>
                <a:rPr lang="en-US" altLang="zh-CN" b="1" kern="2000" dirty="0">
                  <a:solidFill>
                    <a:srgbClr val="000000"/>
                  </a:solidFill>
                  <a:latin typeface="Helvetica Neue"/>
                </a:rPr>
                <a:t>PPO, </a:t>
              </a:r>
              <a:r>
                <a:rPr lang="en-US" altLang="zh-CN" b="1" kern="2000" dirty="0" smtClean="0">
                  <a:solidFill>
                    <a:srgbClr val="000000"/>
                  </a:solidFill>
                  <a:latin typeface="Helvetica Neue"/>
                </a:rPr>
                <a:t>Rainbow </a:t>
              </a:r>
              <a:r>
                <a:rPr lang="en-US" altLang="zh-CN" b="1" kern="2000" dirty="0" err="1" smtClean="0">
                  <a:solidFill>
                    <a:srgbClr val="000000"/>
                  </a:solidFill>
                  <a:latin typeface="Helvetica Neue"/>
                </a:rPr>
                <a:t>dqn</a:t>
              </a: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等最新</a:t>
              </a:r>
              <a:r>
                <a:rPr lang="en-US" altLang="zh-CN" b="1" kern="2000" dirty="0" smtClean="0">
                  <a:solidFill>
                    <a:srgbClr val="000000"/>
                  </a:solidFill>
                  <a:latin typeface="Helvetica Neue"/>
                </a:rPr>
                <a:t>DQN</a:t>
              </a:r>
              <a:r>
                <a:rPr lang="zh-CN" altLang="en-US" b="1" kern="2000" dirty="0" smtClean="0">
                  <a:solidFill>
                    <a:srgbClr val="000000"/>
                  </a:solidFill>
                  <a:latin typeface="Helvetica Neue"/>
                </a:rPr>
                <a:t>框架</a:t>
              </a:r>
              <a:endParaRPr lang="en-US" altLang="zh-CN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285750" indent="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en-US" altLang="zh-CN" sz="1400" b="1" kern="2000" dirty="0" smtClean="0">
                  <a:solidFill>
                    <a:srgbClr val="000000"/>
                  </a:solidFill>
                  <a:latin typeface="Helvetica Neue"/>
                </a:rPr>
                <a:t>Win </a:t>
              </a:r>
              <a:r>
                <a:rPr lang="en-US" altLang="zh-CN" sz="1400" b="1" kern="2000" dirty="0" err="1" smtClean="0">
                  <a:solidFill>
                    <a:srgbClr val="000000"/>
                  </a:solidFill>
                  <a:latin typeface="Helvetica Neue"/>
                </a:rPr>
                <a:t>openAI</a:t>
              </a:r>
              <a:r>
                <a:rPr lang="en-US" altLang="zh-CN" sz="1400" b="1" kern="2000" dirty="0" smtClean="0">
                  <a:solidFill>
                    <a:srgbClr val="000000"/>
                  </a:solidFill>
                  <a:latin typeface="Helvetica Neue"/>
                </a:rPr>
                <a:t> competition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3908" y="1457905"/>
              <a:ext cx="9948597" cy="6578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kern="2000" dirty="0" err="1" smtClean="0">
                  <a:solidFill>
                    <a:srgbClr val="000000"/>
                  </a:solidFill>
                  <a:latin typeface="Helvetica Neue"/>
                </a:rPr>
                <a:t>Todo</a:t>
              </a:r>
              <a:endParaRPr lang="zh-CN" altLang="en-US" sz="2800" b="1" i="0" kern="200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88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29489"/>
            <a:ext cx="3816738" cy="503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框架介绍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Flowchart: Magnetic Disk 1"/>
          <p:cNvSpPr/>
          <p:nvPr/>
        </p:nvSpPr>
        <p:spPr>
          <a:xfrm>
            <a:off x="753156" y="1391176"/>
            <a:ext cx="1000900" cy="1418180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发牌</a:t>
            </a:r>
            <a:endParaRPr lang="zh-CN" altLang="en-US" b="1" dirty="0"/>
          </a:p>
        </p:txBody>
      </p:sp>
      <p:sp>
        <p:nvSpPr>
          <p:cNvPr id="4" name="Right Arrow 3"/>
          <p:cNvSpPr/>
          <p:nvPr/>
        </p:nvSpPr>
        <p:spPr>
          <a:xfrm>
            <a:off x="1995862" y="2060005"/>
            <a:ext cx="1093558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3573033" y="1483028"/>
            <a:ext cx="2521487" cy="160374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/>
              <a:t>    1. </a:t>
            </a:r>
            <a:r>
              <a:rPr lang="zh-CN" altLang="en-US" b="1" dirty="0"/>
              <a:t>收</a:t>
            </a:r>
            <a:r>
              <a:rPr lang="zh-CN" altLang="en-US" b="1" dirty="0" smtClean="0"/>
              <a:t>据收集</a:t>
            </a:r>
            <a:r>
              <a:rPr lang="en-US" altLang="zh-CN" b="1" dirty="0" smtClean="0"/>
              <a:t>;</a:t>
            </a:r>
          </a:p>
          <a:p>
            <a:r>
              <a:rPr lang="en-US" altLang="zh-CN" b="1" dirty="0" smtClean="0"/>
              <a:t>    2. </a:t>
            </a:r>
            <a:r>
              <a:rPr lang="zh-CN" altLang="en-US" b="1" dirty="0" smtClean="0"/>
              <a:t>特征提取</a:t>
            </a:r>
            <a:r>
              <a:rPr lang="en-US" altLang="zh-CN" b="1" dirty="0" smtClean="0"/>
              <a:t>;</a:t>
            </a:r>
          </a:p>
          <a:p>
            <a:r>
              <a:rPr lang="en-US" altLang="zh-CN" b="1" dirty="0" smtClean="0"/>
              <a:t>    3. </a:t>
            </a:r>
            <a:r>
              <a:rPr lang="zh-CN" altLang="en-US" b="1" dirty="0" smtClean="0"/>
              <a:t>模型训练</a:t>
            </a:r>
            <a:r>
              <a:rPr lang="en-US" altLang="zh-CN" b="1" dirty="0" smtClean="0"/>
              <a:t>;</a:t>
            </a:r>
          </a:p>
          <a:p>
            <a:r>
              <a:rPr lang="en-US" altLang="zh-CN" b="1" dirty="0" smtClean="0"/>
              <a:t>    4. </a:t>
            </a:r>
            <a:r>
              <a:rPr lang="zh-CN" altLang="en-US" b="1" dirty="0" smtClean="0"/>
              <a:t>模型预测</a:t>
            </a:r>
            <a:r>
              <a:rPr lang="en-US" altLang="zh-CN" b="1" dirty="0" smtClean="0"/>
              <a:t>.</a:t>
            </a:r>
            <a:endParaRPr lang="en-US" altLang="zh-CN" b="1" dirty="0"/>
          </a:p>
        </p:txBody>
      </p:sp>
      <p:sp>
        <p:nvSpPr>
          <p:cNvPr id="10" name="Right Arrow 9"/>
          <p:cNvSpPr/>
          <p:nvPr/>
        </p:nvSpPr>
        <p:spPr>
          <a:xfrm>
            <a:off x="2099748" y="4840566"/>
            <a:ext cx="955426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ight Arrow 11"/>
          <p:cNvSpPr/>
          <p:nvPr/>
        </p:nvSpPr>
        <p:spPr>
          <a:xfrm>
            <a:off x="6893177" y="4816396"/>
            <a:ext cx="1093558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71636" y="10376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收全红概率</a:t>
            </a:r>
            <a:endParaRPr lang="zh-CN" altLang="en-US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3272643" y="4208181"/>
            <a:ext cx="3525231" cy="164869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/>
              <a:t> </a:t>
            </a:r>
            <a:r>
              <a:rPr lang="en-US" altLang="zh-CN" b="1" dirty="0" smtClean="0"/>
              <a:t>   1</a:t>
            </a:r>
            <a:r>
              <a:rPr lang="en-US" altLang="zh-CN" b="1" dirty="0"/>
              <a:t>. </a:t>
            </a:r>
            <a:r>
              <a:rPr lang="zh-CN" altLang="en-US" b="1" dirty="0"/>
              <a:t>收据收集</a:t>
            </a:r>
            <a:r>
              <a:rPr lang="en-US" altLang="zh-CN" b="1" dirty="0"/>
              <a:t>;</a:t>
            </a:r>
          </a:p>
          <a:p>
            <a:r>
              <a:rPr lang="en-US" altLang="zh-CN" b="1" dirty="0"/>
              <a:t>    2. </a:t>
            </a:r>
            <a:r>
              <a:rPr lang="zh-CN" altLang="en-US" b="1" dirty="0"/>
              <a:t>特征提取</a:t>
            </a:r>
            <a:r>
              <a:rPr lang="en-US" altLang="zh-CN" b="1" dirty="0"/>
              <a:t>;</a:t>
            </a:r>
          </a:p>
          <a:p>
            <a:r>
              <a:rPr lang="en-US" altLang="zh-CN" b="1" dirty="0"/>
              <a:t>    3. </a:t>
            </a:r>
            <a:r>
              <a:rPr lang="zh-CN" altLang="en-US" b="1" dirty="0"/>
              <a:t>模型训练</a:t>
            </a:r>
            <a:r>
              <a:rPr lang="en-US" altLang="zh-CN" b="1" dirty="0"/>
              <a:t>;</a:t>
            </a:r>
          </a:p>
          <a:p>
            <a:r>
              <a:rPr lang="en-US" altLang="zh-CN" b="1" dirty="0"/>
              <a:t>    4. </a:t>
            </a:r>
            <a:r>
              <a:rPr lang="zh-CN" altLang="en-US" b="1" dirty="0"/>
              <a:t>模型预测</a:t>
            </a:r>
            <a:r>
              <a:rPr lang="en-US" altLang="zh-CN" b="1" dirty="0" smtClean="0"/>
              <a:t>.(</a:t>
            </a:r>
            <a:r>
              <a:rPr lang="zh-CN" altLang="en-US" b="1" dirty="0"/>
              <a:t>高概</a:t>
            </a:r>
            <a:r>
              <a:rPr lang="zh-CN" altLang="en-US" b="1" dirty="0" smtClean="0"/>
              <a:t>率</a:t>
            </a:r>
            <a:r>
              <a:rPr lang="en-US" altLang="zh-CN" b="1" dirty="0" smtClean="0"/>
              <a:t>,</a:t>
            </a:r>
            <a:r>
              <a:rPr lang="zh-CN" altLang="en-US" b="1" dirty="0"/>
              <a:t>暴</a:t>
            </a:r>
            <a:r>
              <a:rPr lang="zh-CN" altLang="en-US" b="1" dirty="0" smtClean="0"/>
              <a:t>露</a:t>
            </a:r>
            <a:r>
              <a:rPr lang="en-US" altLang="zh-CN" b="1" dirty="0" smtClean="0"/>
              <a:t>A)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79778" y="36626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3.</a:t>
            </a:r>
            <a:r>
              <a:rPr lang="zh-CN" altLang="en-US" b="1" dirty="0" smtClean="0"/>
              <a:t>暴露</a:t>
            </a:r>
            <a:r>
              <a:rPr lang="en-US" altLang="zh-CN" b="1" dirty="0" smtClean="0"/>
              <a:t>A?</a:t>
            </a:r>
            <a:endParaRPr lang="zh-CN" altLang="en-US" b="1" dirty="0"/>
          </a:p>
        </p:txBody>
      </p:sp>
      <p:sp>
        <p:nvSpPr>
          <p:cNvPr id="36" name="Rounded Rectangle 35"/>
          <p:cNvSpPr/>
          <p:nvPr/>
        </p:nvSpPr>
        <p:spPr>
          <a:xfrm>
            <a:off x="8082037" y="4123492"/>
            <a:ext cx="2908348" cy="173338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sz="1400" b="1" dirty="0" smtClean="0"/>
              <a:t>Incomplete Information;</a:t>
            </a:r>
          </a:p>
          <a:p>
            <a:pPr marL="342900" indent="-342900">
              <a:buAutoNum type="arabicPeriod"/>
            </a:pPr>
            <a:r>
              <a:rPr lang="en-US" altLang="zh-CN" sz="1400" b="1" dirty="0" smtClean="0"/>
              <a:t>Compl</a:t>
            </a:r>
            <a:r>
              <a:rPr lang="en-US" altLang="zh-CN" sz="1400" b="1" dirty="0" smtClean="0"/>
              <a:t>ete Information;</a:t>
            </a:r>
          </a:p>
          <a:p>
            <a:pPr marL="342900" indent="-342900">
              <a:buAutoNum type="arabicPeriod"/>
            </a:pPr>
            <a:r>
              <a:rPr lang="en-US" altLang="zh-CN" sz="1400" b="1" dirty="0" smtClean="0"/>
              <a:t>Fixed Cards </a:t>
            </a:r>
            <a:endParaRPr lang="en-US" altLang="zh-CN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866031" y="36597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4</a:t>
            </a:r>
            <a:r>
              <a:rPr lang="en-US" altLang="zh-CN" b="1" dirty="0" smtClean="0"/>
              <a:t>.</a:t>
            </a:r>
            <a:r>
              <a:rPr lang="zh-CN" altLang="en-US" b="1" dirty="0"/>
              <a:t>打</a:t>
            </a:r>
            <a:r>
              <a:rPr lang="zh-CN" altLang="en-US" b="1" dirty="0" smtClean="0"/>
              <a:t>牌阶段</a:t>
            </a:r>
            <a:endParaRPr lang="zh-CN" altLang="en-US" b="1" dirty="0"/>
          </a:p>
        </p:txBody>
      </p:sp>
      <p:sp>
        <p:nvSpPr>
          <p:cNvPr id="38" name="Right Arrow 37"/>
          <p:cNvSpPr/>
          <p:nvPr/>
        </p:nvSpPr>
        <p:spPr>
          <a:xfrm>
            <a:off x="6797874" y="2087492"/>
            <a:ext cx="1093558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ounded Rectangle 38"/>
          <p:cNvSpPr/>
          <p:nvPr/>
        </p:nvSpPr>
        <p:spPr>
          <a:xfrm>
            <a:off x="8082037" y="1499281"/>
            <a:ext cx="2778369" cy="160374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/>
              <a:t> 1. </a:t>
            </a:r>
            <a:r>
              <a:rPr lang="zh-CN" altLang="en-US" b="1" dirty="0" smtClean="0"/>
              <a:t>收全红？    策略</a:t>
            </a:r>
            <a:r>
              <a:rPr lang="en-US" altLang="zh-CN" b="1" dirty="0" smtClean="0"/>
              <a:t>A</a:t>
            </a:r>
          </a:p>
          <a:p>
            <a:r>
              <a:rPr lang="en-US" altLang="zh-CN" b="1" dirty="0" smtClean="0"/>
              <a:t> 2.</a:t>
            </a:r>
            <a:r>
              <a:rPr lang="zh-CN" altLang="en-US" b="1" dirty="0" smtClean="0"/>
              <a:t>不收全红？   策略</a:t>
            </a:r>
            <a:r>
              <a:rPr lang="en-US" altLang="zh-CN" b="1" dirty="0" smtClean="0"/>
              <a:t>B</a:t>
            </a:r>
            <a:r>
              <a:rPr lang="en-US" altLang="zh-CN" b="1" dirty="0" smtClean="0"/>
              <a:t> </a:t>
            </a:r>
            <a:endParaRPr lang="en-US" altLang="zh-CN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930497" y="10554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</a:t>
            </a:r>
            <a:r>
              <a:rPr lang="en-US" altLang="zh-CN" b="1" dirty="0" smtClean="0"/>
              <a:t>.</a:t>
            </a:r>
            <a:r>
              <a:rPr lang="zh-CN" altLang="en-US" b="1" dirty="0"/>
              <a:t>传牌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2969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4" grpId="0" animBg="1"/>
      <p:bldP spid="5" grpId="0" animBg="1"/>
      <p:bldP spid="10" grpId="0" animBg="1"/>
      <p:bldP spid="12" grpId="0" animBg="1"/>
      <p:bldP spid="8" grpId="0"/>
      <p:bldP spid="25" grpId="0" animBg="1"/>
      <p:bldP spid="33" grpId="0"/>
      <p:bldP spid="36" grpId="0" animBg="1"/>
      <p:bldP spid="37" grpId="0"/>
      <p:bldP spid="38" grpId="0" animBg="1"/>
      <p:bldP spid="39" grpId="0" animBg="1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992EA5-B0E5-45E5-93F7-B7D5AAEF2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11">
            <a:extLst>
              <a:ext uri="{FF2B5EF4-FFF2-40B4-BE49-F238E27FC236}">
                <a16:creationId xmlns:a16="http://schemas.microsoft.com/office/drawing/2014/main" id="{325EED8F-329E-4200-B102-9FBCC6A14572}"/>
              </a:ext>
            </a:extLst>
          </p:cNvPr>
          <p:cNvGrpSpPr/>
          <p:nvPr/>
        </p:nvGrpSpPr>
        <p:grpSpPr>
          <a:xfrm>
            <a:off x="3868615" y="2417041"/>
            <a:ext cx="4839737" cy="917891"/>
            <a:chOff x="7474081" y="2014411"/>
            <a:chExt cx="3858719" cy="750389"/>
          </a:xfrm>
        </p:grpSpPr>
        <p:sp>
          <p:nvSpPr>
            <p:cNvPr id="30" name="Rounded Rectangle 8">
              <a:extLst>
                <a:ext uri="{FF2B5EF4-FFF2-40B4-BE49-F238E27FC236}">
                  <a16:creationId xmlns:a16="http://schemas.microsoft.com/office/drawing/2014/main" id="{32C56A99-14E1-416C-A3AA-E62D6122C5AF}"/>
                </a:ext>
              </a:extLst>
            </p:cNvPr>
            <p:cNvSpPr/>
            <p:nvPr/>
          </p:nvSpPr>
          <p:spPr>
            <a:xfrm>
              <a:off x="7474081" y="2014411"/>
              <a:ext cx="750389" cy="750389"/>
            </a:xfrm>
            <a:prstGeom prst="roundRect">
              <a:avLst>
                <a:gd name="adj" fmla="val 356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2B8F94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linea-basic-10" charset="0"/>
                </a:rPr>
                <a:t>2</a:t>
              </a:r>
              <a:endParaRPr lang="en-US" sz="400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linea-basic-10" charset="0"/>
              </a:endParaRPr>
            </a:p>
          </p:txBody>
        </p: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5D0A56F0-F3AF-45D4-8791-CC5D6CC5C531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126716"/>
              <a:ext cx="2961169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zh-CN" altLang="en-US" b="0" dirty="0">
                  <a:gradFill>
                    <a:gsLst>
                      <a:gs pos="0">
                        <a:srgbClr val="AB442C"/>
                      </a:gs>
                      <a:gs pos="39000">
                        <a:srgbClr val="E5BE8B"/>
                      </a:gs>
                      <a:gs pos="69000">
                        <a:srgbClr val="90316F"/>
                      </a:gs>
                      <a:gs pos="100000">
                        <a:srgbClr val="2B8F94"/>
                      </a:gs>
                    </a:gsLst>
                    <a:lin ang="0" scaled="1"/>
                  </a:gra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收全红概率</a:t>
              </a:r>
              <a:endParaRPr lang="en-US" altLang="zh-CN" b="0" dirty="0">
                <a:gradFill>
                  <a:gsLst>
                    <a:gs pos="0">
                      <a:srgbClr val="AB442C"/>
                    </a:gs>
                    <a:gs pos="39000">
                      <a:srgbClr val="E5BE8B"/>
                    </a:gs>
                    <a:gs pos="69000">
                      <a:srgbClr val="90316F"/>
                    </a:gs>
                    <a:gs pos="100000">
                      <a:srgbClr val="2B8F94"/>
                    </a:gs>
                  </a:gsLst>
                  <a:lin ang="0" scaled="1"/>
                </a:gra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  <p:sp>
          <p:nvSpPr>
            <p:cNvPr id="32" name="Title 3">
              <a:extLst>
                <a:ext uri="{FF2B5EF4-FFF2-40B4-BE49-F238E27FC236}">
                  <a16:creationId xmlns:a16="http://schemas.microsoft.com/office/drawing/2014/main" id="{54A8E7D1-5F50-4220-B81B-6823D30B2A7F}"/>
                </a:ext>
              </a:extLst>
            </p:cNvPr>
            <p:cNvSpPr txBox="1">
              <a:spLocks/>
            </p:cNvSpPr>
            <p:nvPr/>
          </p:nvSpPr>
          <p:spPr>
            <a:xfrm>
              <a:off x="8371631" y="2450358"/>
              <a:ext cx="296116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altLang="zh-CN" sz="2000" b="0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  <a:cs typeface="Roboto Light" charset="0"/>
                </a:rPr>
                <a:t>Probability for Shooting the Moon</a:t>
              </a:r>
              <a:endParaRPr lang="en-US" altLang="zh-CN" sz="2000" b="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12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8" y="129489"/>
            <a:ext cx="3816738" cy="503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收全红概率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Flowchart: Magnetic Disk 1"/>
          <p:cNvSpPr/>
          <p:nvPr/>
        </p:nvSpPr>
        <p:spPr>
          <a:xfrm>
            <a:off x="303188" y="2822601"/>
            <a:ext cx="1224254" cy="1418180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2.1</a:t>
            </a:r>
            <a:r>
              <a:rPr lang="en-US" altLang="zh-CN" b="1" dirty="0"/>
              <a:t> </a:t>
            </a:r>
            <a:r>
              <a:rPr lang="zh-CN" altLang="en-US" b="1" dirty="0" smtClean="0"/>
              <a:t>数据收集</a:t>
            </a:r>
            <a:endParaRPr lang="zh-CN" altLang="en-US" b="1" dirty="0"/>
          </a:p>
        </p:txBody>
      </p:sp>
      <p:sp>
        <p:nvSpPr>
          <p:cNvPr id="4" name="Right Arrow 3"/>
          <p:cNvSpPr/>
          <p:nvPr/>
        </p:nvSpPr>
        <p:spPr>
          <a:xfrm>
            <a:off x="1753964" y="3428070"/>
            <a:ext cx="1077320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ight Arrow 11"/>
          <p:cNvSpPr/>
          <p:nvPr/>
        </p:nvSpPr>
        <p:spPr>
          <a:xfrm>
            <a:off x="8763498" y="3394370"/>
            <a:ext cx="941131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ounded Rectangle 35"/>
          <p:cNvSpPr/>
          <p:nvPr/>
        </p:nvSpPr>
        <p:spPr>
          <a:xfrm>
            <a:off x="10044818" y="3006881"/>
            <a:ext cx="1777660" cy="10496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2.4 </a:t>
            </a:r>
            <a:r>
              <a:rPr lang="zh-CN" altLang="en-US" b="1" dirty="0" smtClean="0"/>
              <a:t>模型预测</a:t>
            </a:r>
            <a:endParaRPr lang="en-US" altLang="zh-CN" b="1" dirty="0"/>
          </a:p>
        </p:txBody>
      </p:sp>
      <p:sp>
        <p:nvSpPr>
          <p:cNvPr id="38" name="Right Arrow 37"/>
          <p:cNvSpPr/>
          <p:nvPr/>
        </p:nvSpPr>
        <p:spPr>
          <a:xfrm>
            <a:off x="5111970" y="3394370"/>
            <a:ext cx="1077320" cy="27464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ounded Rectangle 38"/>
          <p:cNvSpPr/>
          <p:nvPr/>
        </p:nvSpPr>
        <p:spPr>
          <a:xfrm>
            <a:off x="6511809" y="3109460"/>
            <a:ext cx="1872817" cy="88877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2.3 </a:t>
            </a:r>
            <a:r>
              <a:rPr lang="zh-CN" altLang="en-US" b="1" dirty="0" smtClean="0"/>
              <a:t>模型训练</a:t>
            </a:r>
            <a:endParaRPr lang="en-US" altLang="zh-CN" b="1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3005494" y="3131459"/>
            <a:ext cx="1846122" cy="86786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2.2 </a:t>
            </a:r>
            <a:r>
              <a:rPr lang="zh-CN" altLang="en-US" b="1" dirty="0" smtClean="0"/>
              <a:t>特征提取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4935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4" grpId="0" animBg="1"/>
      <p:bldP spid="12" grpId="0" animBg="1"/>
      <p:bldP spid="36" grpId="0" animBg="1"/>
      <p:bldP spid="38" grpId="0" animBg="1"/>
      <p:bldP spid="39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7" y="98712"/>
            <a:ext cx="4170919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2.1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数据收集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130935" y="1038696"/>
            <a:ext cx="7299935" cy="2213493"/>
            <a:chOff x="543910" y="1490242"/>
            <a:chExt cx="9948599" cy="2213493"/>
          </a:xfrm>
        </p:grpSpPr>
        <p:sp>
          <p:nvSpPr>
            <p:cNvPr id="9" name="Rectangle 8"/>
            <p:cNvSpPr/>
            <p:nvPr/>
          </p:nvSpPr>
          <p:spPr>
            <a:xfrm>
              <a:off x="543910" y="2134075"/>
              <a:ext cx="9948598" cy="15696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en-US" sz="2200" b="1" kern="2000" dirty="0" smtClean="0">
                  <a:solidFill>
                    <a:srgbClr val="000000"/>
                  </a:solidFill>
                  <a:latin typeface="Helvetica Neue"/>
                </a:rPr>
                <a:t> </a:t>
              </a:r>
              <a:r>
                <a:rPr lang="en-US" altLang="zh-CN" sz="2200" b="1" kern="2000" dirty="0" smtClean="0">
                  <a:solidFill>
                    <a:srgbClr val="000000"/>
                  </a:solidFill>
                  <a:latin typeface="Helvetica Neue"/>
                </a:rPr>
                <a:t>Agent</a:t>
              </a:r>
              <a:r>
                <a:rPr lang="zh-CN" altLang="en-US" sz="2200" b="1" kern="2000" dirty="0" smtClean="0">
                  <a:solidFill>
                    <a:srgbClr val="000000"/>
                  </a:solidFill>
                  <a:latin typeface="Helvetica Neue"/>
                </a:rPr>
                <a:t>打完万局之后</a:t>
              </a:r>
              <a:r>
                <a:rPr lang="en-US" altLang="zh-CN" sz="2200" b="1" kern="2000" dirty="0" smtClean="0">
                  <a:solidFill>
                    <a:srgbClr val="000000"/>
                  </a:solidFill>
                  <a:latin typeface="Helvetica Neue"/>
                </a:rPr>
                <a:t>,</a:t>
              </a:r>
              <a:r>
                <a:rPr lang="zh-CN" altLang="en-US" sz="2200" b="1" kern="2000" dirty="0" smtClean="0">
                  <a:solidFill>
                    <a:srgbClr val="FF0000"/>
                  </a:solidFill>
                  <a:latin typeface="Helvetica Neue"/>
                </a:rPr>
                <a:t>总有出现收全红</a:t>
              </a:r>
              <a:r>
                <a:rPr lang="zh-CN" altLang="en-US" sz="2200" b="1" kern="2000" dirty="0" smtClean="0">
                  <a:solidFill>
                    <a:srgbClr val="000000"/>
                  </a:solidFill>
                  <a:latin typeface="Helvetica Neue"/>
                </a:rPr>
                <a:t>的情况</a:t>
              </a:r>
              <a:endParaRPr lang="en-US" altLang="zh-CN" sz="2200" b="1" i="1" kern="2000" dirty="0" smtClean="0">
                <a:solidFill>
                  <a:srgbClr val="FF0000"/>
                </a:solidFill>
                <a:latin typeface="Helvetica Neue"/>
              </a:endParaRPr>
            </a:p>
            <a:p>
              <a:pPr marL="457200" indent="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kern="2000" dirty="0" smtClean="0">
                  <a:solidFill>
                    <a:srgbClr val="000000"/>
                  </a:solidFill>
                  <a:latin typeface="Helvetica Neue"/>
                </a:rPr>
                <a:t>四个随机</a:t>
              </a:r>
              <a:r>
                <a:rPr lang="en-US" altLang="zh-CN" sz="2000" b="1" kern="2000" dirty="0" smtClean="0">
                  <a:solidFill>
                    <a:srgbClr val="000000"/>
                  </a:solidFill>
                  <a:latin typeface="Helvetica Neue"/>
                </a:rPr>
                <a:t>Agent</a:t>
              </a:r>
              <a:r>
                <a:rPr lang="zh-CN" altLang="en-US" sz="2000" b="1" kern="2000" dirty="0" smtClean="0">
                  <a:solidFill>
                    <a:srgbClr val="000000"/>
                  </a:solidFill>
                  <a:latin typeface="Helvetica Neue"/>
                </a:rPr>
                <a:t>大概有</a:t>
              </a:r>
              <a:r>
                <a:rPr lang="en-US" altLang="zh-CN" sz="2000" b="1" kern="2000" dirty="0" smtClean="0">
                  <a:solidFill>
                    <a:srgbClr val="FF0000"/>
                  </a:solidFill>
                  <a:latin typeface="Helvetica Neue"/>
                </a:rPr>
                <a:t>1%</a:t>
              </a:r>
              <a:r>
                <a:rPr lang="zh-CN" altLang="en-US" sz="2000" b="1" kern="2000" dirty="0" smtClean="0">
                  <a:solidFill>
                    <a:srgbClr val="000000"/>
                  </a:solidFill>
                  <a:latin typeface="Helvetica Neue"/>
                </a:rPr>
                <a:t>的概率收全红数</a:t>
              </a:r>
              <a:endParaRPr lang="en-US" altLang="zh-CN" sz="2000" b="1" kern="2000" dirty="0" smtClean="0">
                <a:solidFill>
                  <a:srgbClr val="000000"/>
                </a:solidFill>
                <a:latin typeface="Helvetica Neue"/>
              </a:endParaRPr>
            </a:p>
            <a:p>
              <a:pPr marL="457200" indent="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200" b="1" i="0" kern="2000" dirty="0" smtClean="0">
                  <a:solidFill>
                    <a:srgbClr val="000000"/>
                  </a:solidFill>
                  <a:effectLst/>
                  <a:latin typeface="Helvetica Neue"/>
                </a:rPr>
                <a:t>简单规则的</a:t>
              </a:r>
              <a:r>
                <a:rPr lang="en-US" altLang="zh-CN" sz="2200" b="1" i="0" kern="2000" dirty="0" smtClean="0">
                  <a:solidFill>
                    <a:srgbClr val="000000"/>
                  </a:solidFill>
                  <a:effectLst/>
                  <a:latin typeface="Helvetica Neue"/>
                </a:rPr>
                <a:t>Agent</a:t>
              </a:r>
              <a:r>
                <a:rPr lang="zh-CN" altLang="en-US" sz="2200" b="1" i="0" kern="2000" dirty="0" smtClean="0">
                  <a:solidFill>
                    <a:srgbClr val="000000"/>
                  </a:solidFill>
                  <a:effectLst/>
                  <a:latin typeface="Helvetica Neue"/>
                </a:rPr>
                <a:t>也出现收全红的情况</a:t>
              </a:r>
              <a:r>
                <a:rPr lang="en-US" altLang="zh-CN" sz="2200" b="1" i="0" kern="2000" dirty="0" smtClean="0">
                  <a:solidFill>
                    <a:srgbClr val="000000"/>
                  </a:solidFill>
                  <a:effectLst/>
                  <a:latin typeface="Helvetica Neue"/>
                </a:rPr>
                <a:t>,</a:t>
              </a:r>
              <a:r>
                <a:rPr lang="zh-CN" altLang="en-US" sz="2200" b="1" i="0" kern="2000" dirty="0" smtClean="0">
                  <a:solidFill>
                    <a:srgbClr val="000000"/>
                  </a:solidFill>
                  <a:effectLst/>
                  <a:latin typeface="Helvetica Neue"/>
                </a:rPr>
                <a:t>未详细统计</a:t>
              </a:r>
              <a:endParaRPr lang="zh-CN" altLang="en-US" sz="2200" b="1" i="0" kern="200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3911" y="1490242"/>
              <a:ext cx="9948598" cy="6578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b="1" kern="2000" dirty="0">
                  <a:solidFill>
                    <a:srgbClr val="000000"/>
                  </a:solidFill>
                  <a:latin typeface="Helvetica Neue"/>
                </a:rPr>
                <a:t>发现</a:t>
              </a:r>
              <a:endParaRPr lang="zh-CN" altLang="en-US" sz="2800" b="1" i="0" kern="2000" dirty="0">
                <a:solidFill>
                  <a:srgbClr val="000000"/>
                </a:solidFill>
                <a:effectLst/>
                <a:latin typeface="Helvetica Neue"/>
              </a:endParaRPr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368299"/>
              </p:ext>
            </p:extLst>
          </p:nvPr>
        </p:nvGraphicFramePr>
        <p:xfrm>
          <a:off x="1700630" y="3670932"/>
          <a:ext cx="816459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3915">
                  <a:extLst>
                    <a:ext uri="{9D8B030D-6E8A-4147-A177-3AD203B41FA5}">
                      <a16:colId xmlns:a16="http://schemas.microsoft.com/office/drawing/2014/main" val="2136521638"/>
                    </a:ext>
                  </a:extLst>
                </a:gridCol>
                <a:gridCol w="4660676">
                  <a:extLst>
                    <a:ext uri="{9D8B030D-6E8A-4147-A177-3AD203B41FA5}">
                      <a16:colId xmlns:a16="http://schemas.microsoft.com/office/drawing/2014/main" val="1828994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原始数据特征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原始数据标签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131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Agent A</a:t>
                      </a:r>
                      <a:r>
                        <a:rPr lang="zh-CN" altLang="en-US" dirty="0" smtClean="0"/>
                        <a:t>传牌结束之后的牌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该局打完</a:t>
                      </a:r>
                      <a:r>
                        <a:rPr lang="en-US" altLang="zh-CN" dirty="0" smtClean="0"/>
                        <a:t>Agent</a:t>
                      </a:r>
                      <a:r>
                        <a:rPr lang="zh-CN" altLang="en-US" dirty="0" smtClean="0"/>
                        <a:t>的分数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大于</a:t>
                      </a:r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为</a:t>
                      </a:r>
                      <a:r>
                        <a:rPr lang="en-US" altLang="zh-CN" dirty="0" smtClean="0"/>
                        <a:t>1,</a:t>
                      </a:r>
                      <a:r>
                        <a:rPr lang="zh-CN" altLang="en-US" dirty="0" smtClean="0"/>
                        <a:t>其余为</a:t>
                      </a:r>
                      <a:r>
                        <a:rPr lang="en-US" altLang="zh-CN" dirty="0" smtClean="0"/>
                        <a:t>0)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Agent B</a:t>
                      </a:r>
                      <a:r>
                        <a:rPr lang="zh-CN" altLang="en-US" dirty="0" smtClean="0"/>
                        <a:t>传牌结束之后的牌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该局打完</a:t>
                      </a:r>
                      <a:r>
                        <a:rPr lang="en-US" altLang="zh-CN" dirty="0" smtClean="0"/>
                        <a:t>Agent</a:t>
                      </a:r>
                      <a:r>
                        <a:rPr lang="zh-CN" altLang="en-US" dirty="0" smtClean="0"/>
                        <a:t>的分数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大于</a:t>
                      </a:r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为</a:t>
                      </a:r>
                      <a:r>
                        <a:rPr lang="en-US" altLang="zh-CN" dirty="0" smtClean="0"/>
                        <a:t>1,</a:t>
                      </a:r>
                      <a:r>
                        <a:rPr lang="zh-CN" altLang="en-US" dirty="0" smtClean="0"/>
                        <a:t>其余为</a:t>
                      </a:r>
                      <a:r>
                        <a:rPr lang="en-US" altLang="zh-CN" dirty="0" smtClean="0"/>
                        <a:t>0)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88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63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Agent N-1</a:t>
                      </a:r>
                      <a:r>
                        <a:rPr lang="zh-CN" altLang="en-US" dirty="0" smtClean="0"/>
                        <a:t>传牌结束之后的牌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该局打完</a:t>
                      </a:r>
                      <a:r>
                        <a:rPr lang="en-US" altLang="zh-CN" dirty="0" smtClean="0"/>
                        <a:t>Agent</a:t>
                      </a:r>
                      <a:r>
                        <a:rPr lang="zh-CN" altLang="en-US" dirty="0" smtClean="0"/>
                        <a:t>的分数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大于</a:t>
                      </a:r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为</a:t>
                      </a:r>
                      <a:r>
                        <a:rPr lang="en-US" altLang="zh-CN" dirty="0" smtClean="0"/>
                        <a:t>1,</a:t>
                      </a:r>
                      <a:r>
                        <a:rPr lang="zh-CN" altLang="en-US" dirty="0" smtClean="0"/>
                        <a:t>其余为</a:t>
                      </a:r>
                      <a:r>
                        <a:rPr lang="en-US" altLang="zh-CN" dirty="0" smtClean="0"/>
                        <a:t>0)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91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Agent N</a:t>
                      </a:r>
                      <a:r>
                        <a:rPr lang="zh-CN" altLang="en-US" dirty="0" smtClean="0"/>
                        <a:t>传牌结束之后的牌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该局打完</a:t>
                      </a:r>
                      <a:r>
                        <a:rPr lang="en-US" altLang="zh-CN" dirty="0" smtClean="0"/>
                        <a:t>Agent</a:t>
                      </a:r>
                      <a:r>
                        <a:rPr lang="zh-CN" altLang="en-US" dirty="0" smtClean="0"/>
                        <a:t>的分数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大于</a:t>
                      </a:r>
                      <a:r>
                        <a:rPr lang="en-US" altLang="zh-CN" dirty="0" smtClean="0"/>
                        <a:t>0</a:t>
                      </a:r>
                      <a:r>
                        <a:rPr lang="zh-CN" altLang="en-US" dirty="0" smtClean="0"/>
                        <a:t>为</a:t>
                      </a:r>
                      <a:r>
                        <a:rPr lang="en-US" altLang="zh-CN" dirty="0" smtClean="0"/>
                        <a:t>1,</a:t>
                      </a:r>
                      <a:r>
                        <a:rPr lang="zh-CN" altLang="en-US" dirty="0" smtClean="0"/>
                        <a:t>其余为</a:t>
                      </a:r>
                      <a:r>
                        <a:rPr lang="en-US" altLang="zh-CN" dirty="0" smtClean="0"/>
                        <a:t>0)</a:t>
                      </a:r>
                      <a:endParaRPr lang="zh-CN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541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84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7" y="98712"/>
            <a:ext cx="4170919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2.1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数据收集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84" y="1614578"/>
            <a:ext cx="8330049" cy="4024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79886" y="3514155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Huang </a:t>
            </a:r>
            <a:r>
              <a:rPr lang="en-US" altLang="zh-CN" sz="2000" b="1" dirty="0" err="1" smtClean="0"/>
              <a:t>Qiang</a:t>
            </a:r>
            <a:r>
              <a:rPr lang="zh-CN" altLang="en-US" sz="2000" b="1" dirty="0" smtClean="0"/>
              <a:t>的环境</a:t>
            </a:r>
            <a:endParaRPr lang="zh-CN" altLang="en-US" sz="2000" b="1" dirty="0"/>
          </a:p>
        </p:txBody>
      </p:sp>
      <p:sp>
        <p:nvSpPr>
          <p:cNvPr id="14" name="Rectangle 51"/>
          <p:cNvSpPr>
            <a:spLocks noChangeArrowheads="1"/>
          </p:cNvSpPr>
          <p:nvPr/>
        </p:nvSpPr>
        <p:spPr bwMode="auto">
          <a:xfrm>
            <a:off x="2183653" y="1011615"/>
            <a:ext cx="4284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应的代码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7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165" y="0"/>
            <a:ext cx="12455371" cy="762000"/>
          </a:xfrm>
          <a:prstGeom prst="rect">
            <a:avLst/>
          </a:prstGeom>
        </p:spPr>
      </p:pic>
      <p:sp>
        <p:nvSpPr>
          <p:cNvPr id="129" name="线条"/>
          <p:cNvSpPr/>
          <p:nvPr/>
        </p:nvSpPr>
        <p:spPr>
          <a:xfrm>
            <a:off x="248347" y="6301383"/>
            <a:ext cx="11695307" cy="1"/>
          </a:xfrm>
          <a:prstGeom prst="line">
            <a:avLst/>
          </a:prstGeom>
          <a:ln w="127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131" name="线条"/>
          <p:cNvSpPr/>
          <p:nvPr/>
        </p:nvSpPr>
        <p:spPr>
          <a:xfrm flipV="1">
            <a:off x="11214100" y="6526039"/>
            <a:ext cx="1" cy="117823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  <a:alpha val="5765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  <p:sp>
        <p:nvSpPr>
          <p:cNvPr id="3" name="TextBox 2"/>
          <p:cNvSpPr txBox="1"/>
          <p:nvPr/>
        </p:nvSpPr>
        <p:spPr>
          <a:xfrm>
            <a:off x="154897" y="98712"/>
            <a:ext cx="4170919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2.2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特征提取</a:t>
            </a:r>
            <a:endParaRPr lang="zh-CN" altLang="en-US" sz="3000" b="1" dirty="0">
              <a:solidFill>
                <a:schemeClr val="bg1"/>
              </a:solidFill>
            </a:endParaRPr>
          </a:p>
        </p:txBody>
      </p:sp>
      <p:sp>
        <p:nvSpPr>
          <p:cNvPr id="14" name="Rectangle 51"/>
          <p:cNvSpPr>
            <a:spLocks noChangeArrowheads="1"/>
          </p:cNvSpPr>
          <p:nvPr/>
        </p:nvSpPr>
        <p:spPr bwMode="auto">
          <a:xfrm>
            <a:off x="870438" y="860712"/>
            <a:ext cx="4284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特征工程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36251" y="1659184"/>
            <a:ext cx="5938172" cy="424731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始特征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1.1 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对所有手牌进行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one-hot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编码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(52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  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牌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的大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</a:t>
            </a:r>
            <a:endParaRPr lang="zh-CN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2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.1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局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部特征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每个大小的牌的个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(A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的个数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2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.2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粗粒度局部特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某一区域的牌的个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dirty="0" err="1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e.g.QKA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的牌的数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/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牌的花色特征</a:t>
            </a:r>
            <a:endParaRPr lang="zh-CN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3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.1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全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局花色特征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每个花色的牌的个数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lvl="0"/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牌的大小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&amp;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花色组合特征</a:t>
            </a:r>
            <a:endParaRPr lang="zh-CN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4</a:t>
            </a:r>
            <a:r>
              <a:rPr lang="zh-CN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.1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某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一个花色大于某一个值的牌的个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(Club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中大于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9C</a:t>
            </a:r>
            <a:r>
              <a:rPr lang="zh-CN" altLang="en-US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的个数</a:t>
            </a:r>
            <a:r>
              <a:rPr lang="en-US" altLang="zh-CN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66" y="1659184"/>
            <a:ext cx="5279534" cy="4247317"/>
          </a:xfrm>
          <a:prstGeom prst="rect">
            <a:avLst/>
          </a:prstGeom>
        </p:spPr>
      </p:pic>
      <p:sp>
        <p:nvSpPr>
          <p:cNvPr id="9" name="Rectangle 51"/>
          <p:cNvSpPr>
            <a:spLocks noChangeArrowheads="1"/>
          </p:cNvSpPr>
          <p:nvPr/>
        </p:nvSpPr>
        <p:spPr bwMode="auto">
          <a:xfrm>
            <a:off x="7145270" y="911309"/>
            <a:ext cx="4284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应的代码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56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18067</TotalTime>
  <Words>1934</Words>
  <Application>Microsoft Office PowerPoint</Application>
  <PresentationFormat>Widescreen</PresentationFormat>
  <Paragraphs>271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Helvetica Neue</vt:lpstr>
      <vt:lpstr>Helvetica Neue Medium</vt:lpstr>
      <vt:lpstr>linea-basic-10</vt:lpstr>
      <vt:lpstr>PingFang SC Semibold</vt:lpstr>
      <vt:lpstr>PingFang-SC-Regular</vt:lpstr>
      <vt:lpstr>Roboto Light</vt:lpstr>
      <vt:lpstr>等线</vt:lpstr>
      <vt:lpstr>等线</vt:lpstr>
      <vt:lpstr>DengXian Light</vt:lpstr>
      <vt:lpstr>宋体</vt:lpstr>
      <vt:lpstr>微软雅黑</vt:lpstr>
      <vt:lpstr>张海山锐线体简</vt:lpstr>
      <vt:lpstr>Arial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ting</dc:creator>
  <cp:lastModifiedBy>Jie Zhang (RD-CN-INTRN)</cp:lastModifiedBy>
  <cp:revision>392</cp:revision>
  <dcterms:created xsi:type="dcterms:W3CDTF">2018-08-04T11:25:19Z</dcterms:created>
  <dcterms:modified xsi:type="dcterms:W3CDTF">2018-09-12T06:03:03Z</dcterms:modified>
</cp:coreProperties>
</file>